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70" r:id="rId2"/>
  </p:sldMasterIdLst>
  <p:notesMasterIdLst>
    <p:notesMasterId r:id="rId14"/>
  </p:notesMasterIdLst>
  <p:handoutMasterIdLst>
    <p:handoutMasterId r:id="rId15"/>
  </p:handoutMasterIdLst>
  <p:sldIdLst>
    <p:sldId id="446" r:id="rId3"/>
    <p:sldId id="439" r:id="rId4"/>
    <p:sldId id="432" r:id="rId5"/>
    <p:sldId id="433" r:id="rId6"/>
    <p:sldId id="440" r:id="rId7"/>
    <p:sldId id="441" r:id="rId8"/>
    <p:sldId id="442" r:id="rId9"/>
    <p:sldId id="443" r:id="rId10"/>
    <p:sldId id="444" r:id="rId11"/>
    <p:sldId id="445" r:id="rId12"/>
    <p:sldId id="435" r:id="rId13"/>
  </p:sldIdLst>
  <p:sldSz cx="12192000" cy="6858000"/>
  <p:notesSz cx="6858000" cy="9144000"/>
  <p:embeddedFontLst>
    <p:embeddedFont>
      <p:font typeface="Times" panose="02020603050405020304" pitchFamily="18" charset="0"/>
      <p:regular r:id="rId16"/>
      <p:bold r:id="rId17"/>
      <p:italic r:id="rId18"/>
      <p:boldItalic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lle de Paris" id="{69363AC6-17A9-4254-B8E5-04F59463C2F4}">
          <p14:sldIdLst/>
        </p14:section>
        <p14:section name="Ville de Paris - Partie 1" id="{2E105918-A185-4971-BE0E-193C6D62C75B}">
          <p14:sldIdLst>
            <p14:sldId id="446"/>
            <p14:sldId id="439"/>
            <p14:sldId id="432"/>
            <p14:sldId id="433"/>
            <p14:sldId id="440"/>
            <p14:sldId id="441"/>
            <p14:sldId id="442"/>
            <p14:sldId id="443"/>
            <p14:sldId id="444"/>
            <p14:sldId id="445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95" autoAdjust="0"/>
  </p:normalViewPr>
  <p:slideViewPr>
    <p:cSldViewPr snapToGrid="0" showGuides="1">
      <p:cViewPr varScale="1">
        <p:scale>
          <a:sx n="56" d="100"/>
          <a:sy n="56" d="100"/>
        </p:scale>
        <p:origin x="5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8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63831-F952-494F-8208-4BC937CA9D7A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10E26-26AB-4CBA-9A94-9FF8C46F02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4D7D-43F4-40BF-87EB-5D4044816C91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CA89-B5A6-4554-BAAD-54AE5275C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avec fond bleu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0F605FF-A3F4-4B25-8AB3-DFD7CC06BF28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71" y="307181"/>
            <a:ext cx="1023908" cy="8892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1" y="307181"/>
            <a:ext cx="1533388" cy="892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15CD-B8DC-404F-9760-E98102471A2D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5131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5952544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ABC9-C776-462C-8B4F-F9B3D809CF5B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750719" y="1911943"/>
            <a:ext cx="5760000" cy="42527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6826-4F70-4844-8D93-1255276BFA2E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6840000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719373" y="1814400"/>
            <a:ext cx="3780000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B9A8-57C0-4A5C-8FBD-9DF4372256DC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4400"/>
            <a:ext cx="5627596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2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324" y="1814400"/>
            <a:ext cx="4004536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32AF-28F1-42A7-A708-5FD9D4615226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3927" y="1938338"/>
            <a:ext cx="2916000" cy="4090649"/>
          </a:xfrm>
        </p:spPr>
        <p:txBody>
          <a:bodyPr anchor="b"/>
          <a:lstStyle>
            <a:lvl1pPr>
              <a:lnSpc>
                <a:spcPct val="135000"/>
              </a:lnSpc>
              <a:defRPr sz="1200" i="1"/>
            </a:lvl1pPr>
            <a:lvl2pPr>
              <a:lnSpc>
                <a:spcPct val="135000"/>
              </a:lnSpc>
              <a:buClr>
                <a:schemeClr val="tx1"/>
              </a:buClr>
              <a:defRPr sz="1200"/>
            </a:lvl2pPr>
            <a:lvl3pPr>
              <a:lnSpc>
                <a:spcPct val="135000"/>
              </a:lnSpc>
              <a:spcBef>
                <a:spcPts val="300"/>
              </a:spcBef>
              <a:defRPr sz="1200"/>
            </a:lvl3pPr>
            <a:lvl4pPr>
              <a:lnSpc>
                <a:spcPct val="135000"/>
              </a:lnSpc>
              <a:spcBef>
                <a:spcPts val="300"/>
              </a:spcBef>
              <a:defRPr sz="1200"/>
            </a:lvl4pPr>
            <a:lvl5pPr>
              <a:lnSpc>
                <a:spcPct val="13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7758000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1_Tex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1800" b="1"/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49472B7-786C-40F4-A44C-6B6B0AC7FAFF}" type="datetime1">
              <a:rPr lang="fr-FR" smtClean="0">
                <a:solidFill>
                  <a:srgbClr val="071F32"/>
                </a:solidFill>
              </a:rPr>
              <a:t>09/01/2024</a:t>
            </a:fld>
            <a:endParaRPr>
              <a:solidFill>
                <a:srgbClr val="071F32"/>
              </a:solidFill>
            </a:endParaRPr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>
                <a:solidFill>
                  <a:srgbClr val="071F32"/>
                </a:solidFill>
              </a:rPr>
              <a:t>PLU bioclimatique de Paris </a:t>
            </a:r>
            <a:endParaRPr>
              <a:solidFill>
                <a:srgbClr val="071F32"/>
              </a:solidFill>
            </a:endParaRPr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fr-FR">
                <a:solidFill>
                  <a:srgbClr val="071F32"/>
                </a:solidFill>
              </a:rPr>
              <a:pPr/>
              <a:t>‹N°›</a:t>
            </a:fld>
            <a:endParaRPr>
              <a:solidFill>
                <a:srgbClr val="071F32"/>
              </a:solidFill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590324" y="1813717"/>
            <a:ext cx="1080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400"/>
            </a:lvl2pPr>
            <a:lvl3pPr marL="1371600" lvl="2" indent="-33528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80"/>
              <a:buChar char="∙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‐"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01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10013-BA87-8D35-CEC3-6C9DA84A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3070A-82CF-75F6-9A69-C16747B1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A6FCB-7205-705D-354C-88C50179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DECC-2977-4922-87B1-0B9B17074F07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D935C-8060-23FD-7DE9-8D7B12DE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EA774-AEE8-609C-8275-B6F022C8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1E3-EFB5-4625-BE83-01D62F401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6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 avec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FBB1DE-C598-4A6D-8805-D938CF78ADD4}"/>
              </a:ext>
            </a:extLst>
          </p:cNvPr>
          <p:cNvSpPr/>
          <p:nvPr userDrawn="1"/>
        </p:nvSpPr>
        <p:spPr>
          <a:xfrm>
            <a:off x="684000" y="2049780"/>
            <a:ext cx="10821600" cy="4122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EE1-C38B-4E12-8DB7-1DEBF3C1E497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242E9-AF65-4058-A143-829FD8A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71" y="307181"/>
            <a:ext cx="1023908" cy="8892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1" y="307181"/>
            <a:ext cx="1533388" cy="8929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08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A7CA01CA-E7C9-4000-B256-470DC3596D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5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FBB1DE-C598-4A6D-8805-D938CF78ADD4}"/>
              </a:ext>
            </a:extLst>
          </p:cNvPr>
          <p:cNvSpPr/>
          <p:nvPr userDrawn="1"/>
        </p:nvSpPr>
        <p:spPr>
          <a:xfrm>
            <a:off x="684000" y="2049780"/>
            <a:ext cx="10821600" cy="4122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EE1-C38B-4E12-8DB7-1DEBF3C1E497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242E9-AF65-4058-A143-829FD8A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71" y="307181"/>
            <a:ext cx="1023908" cy="8892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1" y="307181"/>
            <a:ext cx="1533388" cy="8929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9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anc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76C2C82B-E95D-4A35-8039-E73BF518D7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4000" y="2049780"/>
            <a:ext cx="10821600" cy="412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3218-17D2-4FF4-8003-155FC90C2ABB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242E9-AF65-4058-A143-829FD8A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71" y="307181"/>
            <a:ext cx="1023908" cy="8892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1" y="307181"/>
            <a:ext cx="1533388" cy="8929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89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231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266F-D23E-47E7-8397-1E1B9E372055}" type="datetime1">
              <a:rPr lang="fr-FR" smtClean="0"/>
              <a:t>09/01/2024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80F2F98-BBD9-47DE-A62F-B4E02FBA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807FE6C-2700-4312-B656-5D27E1B8F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0677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A6981A8F-77C7-411B-AAED-B9A79088774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35554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843578C5-E261-4DCD-96E3-E1231B8E5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6000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F77A9180-B139-47B4-AD37-6C7C80D2A8E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7855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28E1425-609B-454E-B008-1ECCD3D437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08301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Espace réservé du texte 1">
            <a:extLst>
              <a:ext uri="{FF2B5EF4-FFF2-40B4-BE49-F238E27FC236}">
                <a16:creationId xmlns:a16="http://schemas.microsoft.com/office/drawing/2014/main" id="{15B11B44-A2CD-4B94-8ED3-2E10AB80EE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80231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17F534A3-63A0-48F3-B4C0-880990E419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0677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5F450093-699E-4314-94A2-1BABC6A0C0E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35554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4F2A0D90-060C-47C3-9DC7-957B9D56AC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6000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1">
            <a:extLst>
              <a:ext uri="{FF2B5EF4-FFF2-40B4-BE49-F238E27FC236}">
                <a16:creationId xmlns:a16="http://schemas.microsoft.com/office/drawing/2014/main" id="{BD6AAA97-755D-40DC-9159-3AF393AA2BE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7855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F6AA69BB-FE81-47A7-9178-8F577AA2B6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08301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27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F3649C-A6A2-4932-971F-273CC2D5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961F-41D7-4301-B06E-5D786F0B15F4}" type="datetime1">
              <a:rPr lang="fr-FR" smtClean="0"/>
              <a:t>09/01/2024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36DDAC-B829-4304-A376-22AAEAAD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E28BE3-7450-424D-94C0-9276017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CE97E421-9E9C-4E00-98BD-C089CD74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683999"/>
            <a:ext cx="10825200" cy="549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0" y="3233455"/>
            <a:ext cx="10912419" cy="1800000"/>
          </a:xfrm>
        </p:spPr>
        <p:txBody>
          <a:bodyPr anchor="ctr"/>
          <a:lstStyle>
            <a:lvl1pPr>
              <a:defRPr sz="35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388440-4500-4C20-AC17-72F465DBE225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771" y="307181"/>
            <a:ext cx="1023908" cy="8892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1" y="307181"/>
            <a:ext cx="1533388" cy="8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eu anthrac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79" y="1795927"/>
            <a:ext cx="4320000" cy="3240000"/>
          </a:xfrm>
        </p:spPr>
        <p:txBody>
          <a:bodyPr anchor="t"/>
          <a:lstStyle>
            <a:lvl1pPr algn="l">
              <a:lnSpc>
                <a:spcPct val="115000"/>
              </a:lnSpc>
              <a:defRPr sz="20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146" y="2526858"/>
            <a:ext cx="7236872" cy="1440000"/>
          </a:xfrm>
        </p:spPr>
        <p:txBody>
          <a:bodyPr anchor="t"/>
          <a:lstStyle>
            <a:lvl1pPr marL="0" indent="0" algn="l">
              <a:lnSpc>
                <a:spcPct val="135000"/>
              </a:lnSpc>
              <a:buNone/>
              <a:defRPr sz="29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804ABAE-D1B5-49C1-BC81-DA26BA5386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3145" y="4126553"/>
            <a:ext cx="7236872" cy="72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1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2F43-F880-4979-BFEC-430AFDE0F0E0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3717"/>
            <a:ext cx="10800000" cy="3960000"/>
          </a:xfrm>
        </p:spPr>
        <p:txBody>
          <a:bodyPr/>
          <a:lstStyle>
            <a:lvl1pPr>
              <a:lnSpc>
                <a:spcPct val="130000"/>
              </a:lnSpc>
              <a:defRPr sz="1400">
                <a:solidFill>
                  <a:schemeClr val="tx1"/>
                </a:solidFill>
              </a:defRPr>
            </a:lvl1pPr>
            <a:lvl2pPr marL="0" indent="179388">
              <a:lnSpc>
                <a:spcPct val="130000"/>
              </a:lnSpc>
              <a:buClr>
                <a:schemeClr val="tx1"/>
              </a:buClr>
              <a:defRPr sz="1400"/>
            </a:lvl2pPr>
            <a:lvl3pPr marL="216000" indent="109538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 marL="360000" indent="12600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4pPr>
            <a:lvl5pPr marL="360000" indent="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A114EBE-9190-4FA5-B6C9-1339DD9D09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01BDA1DB-9B27-4BF4-9D47-4D14AD5EE18C}" type="datetime1">
              <a:rPr lang="fr-FR" smtClean="0"/>
              <a:t>09/01/2024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30000"/>
        </a:lnSpc>
        <a:spcBef>
          <a:spcPts val="2400"/>
        </a:spcBef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32810D-9C38-450F-B140-82ECD0650B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AC8A9497-4F67-47D6-ACB8-E0DA9750BEFD}" type="datetime1">
              <a:rPr lang="fr-FR" smtClean="0"/>
              <a:t>09/01/2024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8" y="6249035"/>
            <a:ext cx="500248" cy="450867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34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PLU bioclimatique de Paris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10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79388" algn="l" defTabSz="914400" rtl="0" eaLnBrk="1" latinLnBrk="0" hangingPunct="1">
        <a:lnSpc>
          <a:spcPct val="130000"/>
        </a:lnSpc>
        <a:spcBef>
          <a:spcPts val="2400"/>
        </a:spcBef>
        <a:buClr>
          <a:schemeClr val="tx1"/>
        </a:buClr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L’enquête </a:t>
            </a:r>
            <a:r>
              <a:rPr lang="fr-FR" smtClean="0">
                <a:solidFill>
                  <a:schemeClr val="tx1"/>
                </a:solidFill>
              </a:rPr>
              <a:t>publique PLUB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8 janvier – 29 février 2024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975A587B-5814-4D9B-9598-FE9CB954CB0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2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2607626"/>
            <a:ext cx="10515600" cy="40560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914400" rtl="0" eaLnBrk="1" latinLnBrk="0" hangingPunct="1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+mj-lt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" panose="02020603050405020304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0" dirty="0" smtClean="0">
                <a:latin typeface="Montserrat" panose="00000500000000000000" pitchFamily="50" charset="0"/>
              </a:rPr>
              <a:t>Consultez le dossier et participez à l’enquête publique sur le site :</a:t>
            </a:r>
          </a:p>
          <a:p>
            <a:pPr algn="ctr"/>
            <a:endParaRPr lang="fr-FR" sz="1800" b="0" dirty="0" smtClean="0">
              <a:latin typeface="Montserrat" panose="00000500000000000000" pitchFamily="50" charset="0"/>
            </a:endParaRPr>
          </a:p>
          <a:p>
            <a:pPr algn="ctr"/>
            <a:endParaRPr lang="fr-FR" sz="1800" b="0" dirty="0">
              <a:latin typeface="Montserrat" panose="00000500000000000000" pitchFamily="50" charset="0"/>
            </a:endParaRPr>
          </a:p>
          <a:p>
            <a:pPr algn="ctr"/>
            <a:endParaRPr lang="fr-FR" sz="1800" b="0" dirty="0">
              <a:latin typeface="Montserrat" panose="00000500000000000000" pitchFamily="50" charset="0"/>
            </a:endParaRPr>
          </a:p>
          <a:p>
            <a:pPr algn="ctr"/>
            <a:r>
              <a:rPr lang="fr-FR" sz="2400" dirty="0">
                <a:latin typeface="Montserrat" panose="00000500000000000000" pitchFamily="50" charset="0"/>
              </a:rPr>
              <a:t>https://www.enquete-publique-plu-paris.fr </a:t>
            </a: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838200" y="674370"/>
            <a:ext cx="10558464" cy="1446529"/>
          </a:xfrm>
        </p:spPr>
        <p:txBody>
          <a:bodyPr/>
          <a:lstStyle/>
          <a:p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Communication et concertation durant l’enquête publique</a:t>
            </a:r>
            <a:endParaRPr lang="fr-FR" dirty="0">
              <a:solidFill>
                <a:srgbClr val="172D3F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10</a:t>
            </a:fld>
            <a:endParaRPr lang="fr-FR">
              <a:solidFill>
                <a:srgbClr val="071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F841A1E3-EFB5-4625-BE83-01D62F401EA3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6364" y="3272066"/>
            <a:ext cx="171692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latin typeface="Montserrat" pitchFamily="2" charset="0"/>
              </a:rPr>
              <a:t>Contributions Enquête publique</a:t>
            </a:r>
            <a:endParaRPr lang="fr-FR" sz="1400" b="1" dirty="0">
              <a:latin typeface="Montserrat" pitchFamily="2" charset="0"/>
            </a:endParaRPr>
          </a:p>
        </p:txBody>
      </p:sp>
      <p:sp>
        <p:nvSpPr>
          <p:cNvPr id="8" name="ZoneTexte 2"/>
          <p:cNvSpPr txBox="1"/>
          <p:nvPr/>
        </p:nvSpPr>
        <p:spPr>
          <a:xfrm>
            <a:off x="701962" y="3001273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>
                <a:solidFill>
                  <a:schemeClr val="accent6"/>
                </a:solidFill>
                <a:latin typeface="Montserrat" pitchFamily="2" charset="0"/>
              </a:rPr>
              <a:t>08/01 -&gt; 29/02 </a:t>
            </a:r>
            <a:endParaRPr lang="fr-FR" sz="11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420188" y="3507781"/>
            <a:ext cx="325264" cy="114916"/>
          </a:xfrm>
          <a:prstGeom prst="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0733" y="3169334"/>
            <a:ext cx="138190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latin typeface="Montserrat" pitchFamily="2" charset="0"/>
              </a:rPr>
              <a:t>Rapport Commission d’Enquête</a:t>
            </a:r>
            <a:endParaRPr lang="fr-FR" sz="1400" b="1" dirty="0">
              <a:latin typeface="Montserrat" pitchFamily="2" charset="0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1123033" y="4018928"/>
            <a:ext cx="323588" cy="150475"/>
          </a:xfrm>
          <a:prstGeom prst="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2" name="ZoneTexte 43"/>
          <p:cNvSpPr txBox="1"/>
          <p:nvPr/>
        </p:nvSpPr>
        <p:spPr>
          <a:xfrm>
            <a:off x="3429394" y="2892335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>
                <a:solidFill>
                  <a:schemeClr val="accent6"/>
                </a:solidFill>
                <a:latin typeface="Montserrat" pitchFamily="2" charset="0"/>
              </a:rPr>
              <a:t>30/04</a:t>
            </a:r>
            <a:endParaRPr lang="fr-FR" sz="11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13" name="ZoneTexte 45"/>
          <p:cNvSpPr txBox="1"/>
          <p:nvPr/>
        </p:nvSpPr>
        <p:spPr>
          <a:xfrm>
            <a:off x="1633821" y="2234831"/>
            <a:ext cx="1678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accent6"/>
                </a:solidFill>
                <a:latin typeface="Montserrat" pitchFamily="2" charset="0"/>
              </a:rPr>
              <a:t>15 janvier -&gt; 10 mai</a:t>
            </a:r>
            <a:endParaRPr lang="fr-FR" sz="12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510" y="2552859"/>
            <a:ext cx="4350267" cy="28738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2541" y="2552858"/>
            <a:ext cx="1573745" cy="28738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8395" y="2552859"/>
            <a:ext cx="2915819" cy="28738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86323" y="2552859"/>
            <a:ext cx="2450662" cy="28738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0413" y="4509759"/>
            <a:ext cx="4392284" cy="677298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Instruction technique</a:t>
            </a:r>
          </a:p>
          <a:p>
            <a:pPr lvl="0" algn="ctr"/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(Directions et Mairies d’arrondissement)</a:t>
            </a:r>
          </a:p>
        </p:txBody>
      </p:sp>
      <p:sp>
        <p:nvSpPr>
          <p:cNvPr id="19" name="Chevron 18"/>
          <p:cNvSpPr/>
          <p:nvPr/>
        </p:nvSpPr>
        <p:spPr>
          <a:xfrm>
            <a:off x="4267200" y="4509759"/>
            <a:ext cx="2538081" cy="67729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r-FR" sz="1200" b="1" dirty="0" smtClean="0">
                <a:solidFill>
                  <a:srgbClr val="000000"/>
                </a:solidFill>
                <a:latin typeface="Montserrat" pitchFamily="2" charset="0"/>
              </a:rPr>
              <a:t>Synthèse technique par les directions  </a:t>
            </a:r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P</a:t>
            </a:r>
            <a:r>
              <a:rPr lang="fr-FR" sz="1200" b="1" dirty="0" smtClean="0">
                <a:solidFill>
                  <a:srgbClr val="000000"/>
                </a:solidFill>
                <a:latin typeface="Montserrat" pitchFamily="2" charset="0"/>
              </a:rPr>
              <a:t>ropositions</a:t>
            </a:r>
            <a:endParaRPr lang="fr-FR" sz="1200" b="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724292" y="4509759"/>
            <a:ext cx="2808634" cy="67729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1"/>
                </a:solidFill>
                <a:latin typeface="Montserrat" pitchFamily="2" charset="0"/>
              </a:rPr>
              <a:t>Élaboration du </a:t>
            </a:r>
            <a:r>
              <a:rPr lang="fr-FR" sz="1200" b="1" dirty="0" err="1">
                <a:solidFill>
                  <a:schemeClr val="tx1"/>
                </a:solidFill>
                <a:latin typeface="Montserrat" pitchFamily="2" charset="0"/>
              </a:rPr>
              <a:t>PLUb</a:t>
            </a:r>
            <a:r>
              <a:rPr lang="fr-FR" sz="1200" b="1" dirty="0">
                <a:solidFill>
                  <a:schemeClr val="tx1"/>
                </a:solidFill>
                <a:latin typeface="Montserrat" pitchFamily="2" charset="0"/>
              </a:rPr>
              <a:t> pour </a:t>
            </a:r>
            <a:r>
              <a:rPr lang="fr-FR" sz="1200" b="1" dirty="0" smtClean="0">
                <a:solidFill>
                  <a:schemeClr val="tx1"/>
                </a:solidFill>
                <a:latin typeface="Montserrat" pitchFamily="2" charset="0"/>
              </a:rPr>
              <a:t>approbation</a:t>
            </a:r>
            <a:endParaRPr lang="fr-FR" sz="12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9362794" y="4509759"/>
            <a:ext cx="2748793" cy="67729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Processus Paris </a:t>
            </a:r>
            <a:r>
              <a:rPr lang="fr-FR" sz="1200" b="1" dirty="0" err="1">
                <a:solidFill>
                  <a:srgbClr val="000000"/>
                </a:solidFill>
                <a:latin typeface="Montserrat" pitchFamily="2" charset="0"/>
              </a:rPr>
              <a:t>délib</a:t>
            </a:r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’</a:t>
            </a:r>
          </a:p>
          <a:p>
            <a:pPr lvl="0" algn="ctr"/>
            <a:r>
              <a:rPr lang="fr-FR" sz="1200" b="1" dirty="0">
                <a:solidFill>
                  <a:srgbClr val="000000"/>
                </a:solidFill>
                <a:latin typeface="Montserrat" pitchFamily="2" charset="0"/>
              </a:rPr>
              <a:t>Séance </a:t>
            </a:r>
            <a:r>
              <a:rPr lang="fr-FR" sz="1200" b="1" dirty="0" smtClean="0">
                <a:solidFill>
                  <a:srgbClr val="000000"/>
                </a:solidFill>
                <a:latin typeface="Montserrat" pitchFamily="2" charset="0"/>
              </a:rPr>
              <a:t>CP</a:t>
            </a:r>
            <a:endParaRPr lang="fr-FR" sz="1200" b="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2" name="Flèche droite 21"/>
          <p:cNvSpPr/>
          <p:nvPr/>
        </p:nvSpPr>
        <p:spPr>
          <a:xfrm rot="3282884" flipV="1">
            <a:off x="4375991" y="4118949"/>
            <a:ext cx="446207" cy="129181"/>
          </a:xfrm>
          <a:prstGeom prst="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>
              <a:latin typeface="Montserrat" pitchFamily="2" charset="0"/>
            </a:endParaRPr>
          </a:p>
        </p:txBody>
      </p:sp>
      <p:sp>
        <p:nvSpPr>
          <p:cNvPr id="23" name="ZoneTexte 32"/>
          <p:cNvSpPr txBox="1"/>
          <p:nvPr/>
        </p:nvSpPr>
        <p:spPr>
          <a:xfrm>
            <a:off x="4713794" y="2234831"/>
            <a:ext cx="163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accent6"/>
                </a:solidFill>
                <a:latin typeface="Montserrat" pitchFamily="2" charset="0"/>
              </a:rPr>
              <a:t>10 mai -&gt; 13 juillet </a:t>
            </a:r>
            <a:endParaRPr lang="fr-FR" sz="12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24" name="ZoneTexte 33"/>
          <p:cNvSpPr txBox="1"/>
          <p:nvPr/>
        </p:nvSpPr>
        <p:spPr>
          <a:xfrm>
            <a:off x="6805281" y="2234831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accent6"/>
                </a:solidFill>
                <a:latin typeface="Montserrat" pitchFamily="2" charset="0"/>
              </a:rPr>
              <a:t>13 juillet -&gt; 15 novembre </a:t>
            </a:r>
            <a:endParaRPr lang="fr-FR" sz="12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25" name="ZoneTexte 34"/>
          <p:cNvSpPr txBox="1"/>
          <p:nvPr/>
        </p:nvSpPr>
        <p:spPr>
          <a:xfrm>
            <a:off x="9160138" y="2234831"/>
            <a:ext cx="2951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>
                <a:solidFill>
                  <a:schemeClr val="accent6"/>
                </a:solidFill>
                <a:latin typeface="Montserrat" pitchFamily="2" charset="0"/>
              </a:rPr>
              <a:t>15 novembre -&gt; 16 décembre 2024 </a:t>
            </a:r>
            <a:endParaRPr lang="fr-FR" sz="12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2870" y="657512"/>
            <a:ext cx="7553739" cy="10772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smtClean="0">
                <a:latin typeface="Montserrat" pitchFamily="2" charset="0"/>
              </a:rPr>
              <a:t>Finalisation de la révision du </a:t>
            </a:r>
            <a:r>
              <a:rPr lang="fr-FR" sz="3200" b="1" dirty="0" err="1" smtClean="0">
                <a:latin typeface="Montserrat" pitchFamily="2" charset="0"/>
              </a:rPr>
              <a:t>PLUb</a:t>
            </a:r>
            <a:r>
              <a:rPr lang="fr-FR" sz="3200" b="1" dirty="0" smtClean="0">
                <a:latin typeface="Montserrat" pitchFamily="2" charset="0"/>
              </a:rPr>
              <a:t> en 2024</a:t>
            </a:r>
            <a:endParaRPr lang="fr-FR" sz="3200" dirty="0">
              <a:latin typeface="Montserrat" pitchFamily="2" charset="0"/>
            </a:endParaRPr>
          </a:p>
        </p:txBody>
      </p:sp>
      <p:sp>
        <p:nvSpPr>
          <p:cNvPr id="32" name="ZoneTexte 26"/>
          <p:cNvSpPr txBox="1"/>
          <p:nvPr/>
        </p:nvSpPr>
        <p:spPr>
          <a:xfrm>
            <a:off x="5803925" y="3214884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>
                <a:solidFill>
                  <a:schemeClr val="accent6"/>
                </a:solidFill>
                <a:latin typeface="Montserrat" pitchFamily="2" charset="0"/>
              </a:rPr>
              <a:t>Juin</a:t>
            </a:r>
            <a:endParaRPr lang="fr-FR" sz="1100" b="1" dirty="0">
              <a:solidFill>
                <a:schemeClr val="accent6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975A587B-5814-4D9B-9598-FE9CB954CB01}" type="slidenum">
              <a:rPr lang="fr-FR">
                <a:solidFill>
                  <a:srgbClr val="071F32"/>
                </a:solidFill>
              </a:rPr>
              <a:pPr/>
              <a:t>2</a:t>
            </a:fld>
            <a:endParaRPr lang="fr-FR" dirty="0"/>
          </a:p>
        </p:txBody>
      </p:sp>
      <p:sp>
        <p:nvSpPr>
          <p:cNvPr id="6" name="Google Shape;158;g2050bdc06a1_1_4"/>
          <p:cNvSpPr txBox="1">
            <a:spLocks/>
          </p:cNvSpPr>
          <p:nvPr/>
        </p:nvSpPr>
        <p:spPr>
          <a:xfrm>
            <a:off x="590324" y="508675"/>
            <a:ext cx="8686641" cy="8726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5DCCC"/>
              </a:buClr>
              <a:buSzPts val="2200"/>
            </a:pPr>
            <a:r>
              <a:rPr lang="fr-FR" sz="3600" b="1" dirty="0">
                <a:latin typeface="Montserrat" panose="00000500000000000000" pitchFamily="50" charset="0"/>
              </a:rPr>
              <a:t>Calendrier général du </a:t>
            </a:r>
            <a:r>
              <a:rPr lang="fr-FR" sz="3600" b="1" dirty="0" err="1">
                <a:latin typeface="Montserrat" panose="00000500000000000000" pitchFamily="50" charset="0"/>
              </a:rPr>
              <a:t>PLUb</a:t>
            </a:r>
            <a:r>
              <a:rPr lang="fr-FR" sz="3600" b="1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0508" y="2678546"/>
            <a:ext cx="979055" cy="277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22508" y="1644073"/>
            <a:ext cx="1417783" cy="301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587060">
            <a:off x="8893567" y="1950162"/>
            <a:ext cx="403881" cy="220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275587" y="4216400"/>
            <a:ext cx="942340" cy="17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80571" y="1813717"/>
            <a:ext cx="11843647" cy="3843135"/>
            <a:chOff x="180571" y="1813717"/>
            <a:chExt cx="11843647" cy="384313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" t="23625" r="4817"/>
            <a:stretch/>
          </p:blipFill>
          <p:spPr>
            <a:xfrm>
              <a:off x="180571" y="1813717"/>
              <a:ext cx="11843647" cy="3843135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7" t="70013" r="87252" b="25363"/>
            <a:stretch/>
          </p:blipFill>
          <p:spPr>
            <a:xfrm>
              <a:off x="10240899" y="4155445"/>
              <a:ext cx="957580" cy="232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0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L’avis de la Mission Régionale de l’Autorité Environnementale</a:t>
            </a: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88" y="5650638"/>
            <a:ext cx="10800000" cy="720000"/>
          </a:xfrm>
          <a:prstGeom prst="rect">
            <a:avLst/>
          </a:prstGeom>
        </p:spPr>
        <p:txBody>
          <a:bodyPr anchor="b"/>
          <a:lstStyle/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Un avis obligatoire au titre du Code de l’Environnement « sur la qualité de l’évaluation environnementale présentée par le maître d’ouvrage, et sur la prise en compte de l’environnement par le plan 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Pas un avis favorable ou défavorable : il </a:t>
            </a:r>
            <a:r>
              <a:rPr lang="fr-FR" sz="1800" b="1" dirty="0">
                <a:solidFill>
                  <a:schemeClr val="tx1"/>
                </a:solidFill>
              </a:rPr>
              <a:t>« vise à améliorer la conception du plan et à permettre la participation du public à l’élaboration des décisions qui le concernent </a:t>
            </a:r>
            <a:r>
              <a:rPr lang="fr-FR" sz="1800" b="1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chemeClr val="tx1"/>
                </a:solidFill>
              </a:rPr>
              <a:t>Un tonalité générale positive qui « note des </a:t>
            </a:r>
            <a:r>
              <a:rPr lang="fr-CA" sz="1800" b="1" dirty="0">
                <a:solidFill>
                  <a:schemeClr val="tx1"/>
                </a:solidFill>
              </a:rPr>
              <a:t>innovations intéressantes</a:t>
            </a:r>
            <a:r>
              <a:rPr lang="fr-CA" sz="1800" dirty="0">
                <a:solidFill>
                  <a:schemeClr val="tx1"/>
                </a:solidFill>
              </a:rPr>
              <a:t> dans le projet de PLU bioclimatique de </a:t>
            </a:r>
            <a:r>
              <a:rPr lang="fr-CA" sz="1800" dirty="0" err="1" smtClean="0">
                <a:solidFill>
                  <a:schemeClr val="tx1"/>
                </a:solidFill>
              </a:rPr>
              <a:t>aris</a:t>
            </a:r>
            <a:r>
              <a:rPr lang="fr-CA" sz="1800" dirty="0">
                <a:solidFill>
                  <a:schemeClr val="tx1"/>
                </a:solidFill>
              </a:rPr>
              <a:t>, </a:t>
            </a:r>
            <a:r>
              <a:rPr lang="fr-CA" sz="1800" b="1" dirty="0">
                <a:solidFill>
                  <a:schemeClr val="tx1"/>
                </a:solidFill>
              </a:rPr>
              <a:t>en matière d’adaptation d’un territoire aux nécessaires transitions climatiques, énergétiques et écologiques</a:t>
            </a:r>
            <a:r>
              <a:rPr lang="fr-CA" sz="1800" dirty="0">
                <a:solidFill>
                  <a:schemeClr val="tx1"/>
                </a:solidFill>
              </a:rPr>
              <a:t> », « la réflexion menée sur les enjeux climatiques et sanitaires donne lieu à </a:t>
            </a:r>
            <a:r>
              <a:rPr lang="fr-CA" sz="1800" b="1" dirty="0">
                <a:solidFill>
                  <a:schemeClr val="tx1"/>
                </a:solidFill>
              </a:rPr>
              <a:t>nombre de dispositions intéressantes et vertueuses</a:t>
            </a:r>
            <a:r>
              <a:rPr lang="fr-CA" sz="1800" dirty="0">
                <a:solidFill>
                  <a:schemeClr val="tx1"/>
                </a:solidFill>
              </a:rPr>
              <a:t> </a:t>
            </a:r>
            <a:r>
              <a:rPr lang="fr-CA" sz="1800" dirty="0" smtClean="0">
                <a:solidFill>
                  <a:schemeClr val="tx1"/>
                </a:solidFill>
              </a:rPr>
              <a:t>»</a:t>
            </a:r>
            <a:endParaRPr lang="fr-CA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3</a:t>
            </a:fld>
            <a:endParaRPr lang="fr-FR">
              <a:solidFill>
                <a:srgbClr val="071F32"/>
              </a:solidFill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5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/>
                </a:solidFill>
              </a:rPr>
              <a:t>L’avis </a:t>
            </a:r>
            <a:r>
              <a:rPr lang="fr-CA" dirty="0">
                <a:solidFill>
                  <a:schemeClr val="tx1"/>
                </a:solidFill>
              </a:rPr>
              <a:t>de la Mission Régionale de l’Autorité </a:t>
            </a:r>
            <a:r>
              <a:rPr lang="fr-CA" dirty="0" smtClean="0">
                <a:solidFill>
                  <a:schemeClr val="tx1"/>
                </a:solidFill>
              </a:rPr>
              <a:t>Environnementale</a:t>
            </a:r>
            <a:r>
              <a:rPr lang="fr-CA" dirty="0" smtClean="0"/>
              <a:t>Régionale de l’Autorité Environnementale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L’avis des Personnes Publiques Associées (PPA)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4</a:t>
            </a:fld>
            <a:endParaRPr lang="fr-FR">
              <a:solidFill>
                <a:srgbClr val="071F32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4294967295"/>
          </p:nvPr>
        </p:nvSpPr>
        <p:spPr>
          <a:xfrm>
            <a:off x="0" y="1403350"/>
            <a:ext cx="10799763" cy="3960813"/>
          </a:xfrm>
        </p:spPr>
        <p:txBody>
          <a:bodyPr anchor="b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L’Etat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La Région </a:t>
            </a:r>
            <a:r>
              <a:rPr lang="fr-FR" sz="1800" dirty="0" smtClean="0"/>
              <a:t>Ile-de-France</a:t>
            </a:r>
            <a:endParaRPr lang="fr-FR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La Métropole du Grand </a:t>
            </a:r>
            <a:r>
              <a:rPr lang="fr-FR" sz="1800" dirty="0" smtClean="0"/>
              <a:t>Paris</a:t>
            </a:r>
            <a:endParaRPr lang="fr-FR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La </a:t>
            </a:r>
            <a:r>
              <a:rPr lang="fr-FR" sz="1800" dirty="0" smtClean="0"/>
              <a:t>Chambre de Commerce et d’Industrie</a:t>
            </a:r>
            <a:endParaRPr lang="fr-FR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La </a:t>
            </a:r>
            <a:r>
              <a:rPr lang="fr-FR" sz="1800" dirty="0" smtClean="0"/>
              <a:t>Chambre des Métiers de l’Artisanat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IDF Mobilités, SNCF &amp; RATP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/>
              <a:t>Collectivités et institutions consultées à leur demande : départements de Seine-Saint-Denis et du Val-de-Marne, AORIF, divers EPT de la Métropole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1" y="502920"/>
            <a:ext cx="10045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1" dirty="0">
                <a:solidFill>
                  <a:srgbClr val="071F32"/>
                </a:solidFill>
                <a:ea typeface="+mj-ea"/>
                <a:cs typeface="+mj-cs"/>
              </a:rPr>
              <a:t>L’avis des Personnes Publiques Associées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68630" y="491490"/>
            <a:ext cx="10309860" cy="1645920"/>
          </a:xfrm>
        </p:spPr>
        <p:txBody>
          <a:bodyPr/>
          <a:lstStyle/>
          <a:p>
            <a:r>
              <a:rPr lang="fr-FR" dirty="0">
                <a:solidFill>
                  <a:srgbClr val="172D3F"/>
                </a:solidFill>
                <a:latin typeface="Montserrat" panose="00000500000000000000" pitchFamily="50" charset="0"/>
              </a:rPr>
              <a:t>L’enquête publique : moment clé de la procédure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anchor="b"/>
          <a:lstStyle/>
          <a:p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Étape </a:t>
            </a:r>
            <a:r>
              <a:rPr lang="fr-FR" sz="1800" b="1" dirty="0">
                <a:solidFill>
                  <a:schemeClr val="tx1"/>
                </a:solidFill>
              </a:rPr>
              <a:t>obligatoire avant l’approbation</a:t>
            </a:r>
            <a:r>
              <a:rPr lang="fr-FR" sz="1800" dirty="0">
                <a:solidFill>
                  <a:schemeClr val="tx1"/>
                </a:solidFill>
              </a:rPr>
              <a:t>, régie par l’article L.123-2 </a:t>
            </a:r>
            <a:r>
              <a:rPr lang="fr-FR" sz="1800" dirty="0" smtClean="0">
                <a:solidFill>
                  <a:schemeClr val="tx1"/>
                </a:solidFill>
              </a:rPr>
              <a:t>du Code </a:t>
            </a:r>
            <a:r>
              <a:rPr lang="fr-FR" sz="1800" dirty="0">
                <a:solidFill>
                  <a:schemeClr val="tx1"/>
                </a:solidFill>
              </a:rPr>
              <a:t>de  </a:t>
            </a:r>
            <a:r>
              <a:rPr lang="fr-FR" sz="1800" dirty="0" smtClean="0">
                <a:solidFill>
                  <a:schemeClr val="tx1"/>
                </a:solidFill>
              </a:rPr>
              <a:t>l’Environnement</a:t>
            </a: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Enquête sous la responsabilité d’une </a:t>
            </a:r>
            <a:r>
              <a:rPr lang="fr-FR" sz="1800" b="1" dirty="0">
                <a:solidFill>
                  <a:schemeClr val="tx1"/>
                </a:solidFill>
              </a:rPr>
              <a:t>commission indépendante </a:t>
            </a:r>
            <a:r>
              <a:rPr lang="fr-FR" sz="1800" dirty="0">
                <a:solidFill>
                  <a:schemeClr val="tx1"/>
                </a:solidFill>
              </a:rPr>
              <a:t>dont les membres sont désignés par le </a:t>
            </a:r>
            <a:r>
              <a:rPr lang="fr-FR" sz="1800" b="1" dirty="0">
                <a:solidFill>
                  <a:schemeClr val="tx1"/>
                </a:solidFill>
              </a:rPr>
              <a:t>tribunal </a:t>
            </a:r>
            <a:r>
              <a:rPr lang="fr-FR" sz="1800" b="1" dirty="0" smtClean="0">
                <a:solidFill>
                  <a:schemeClr val="tx1"/>
                </a:solidFill>
              </a:rPr>
              <a:t>administratif</a:t>
            </a:r>
            <a:endParaRPr lang="fr-FR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Dernières possibilités de faire évoluer le projet de </a:t>
            </a:r>
            <a:r>
              <a:rPr lang="fr-FR" sz="1800" dirty="0" err="1">
                <a:solidFill>
                  <a:schemeClr val="tx1"/>
                </a:solidFill>
              </a:rPr>
              <a:t>PLUb</a:t>
            </a:r>
            <a:r>
              <a:rPr lang="fr-FR" sz="1800" dirty="0">
                <a:solidFill>
                  <a:schemeClr val="tx1"/>
                </a:solidFill>
              </a:rPr>
              <a:t> : seuls les sujets mentionnés dans les registres d’enquête publique pourront être pris en compte pour faire évoluer le projet arrêté de </a:t>
            </a:r>
            <a:r>
              <a:rPr lang="fr-FR" sz="1800" dirty="0" err="1">
                <a:solidFill>
                  <a:schemeClr val="tx1"/>
                </a:solidFill>
              </a:rPr>
              <a:t>PLUb</a:t>
            </a:r>
            <a:r>
              <a:rPr lang="fr-FR" sz="1800" dirty="0">
                <a:solidFill>
                  <a:schemeClr val="tx1"/>
                </a:solidFill>
              </a:rPr>
              <a:t>, dans un certaine mesure, en conservant son économie générale (</a:t>
            </a:r>
            <a:r>
              <a:rPr lang="fr-FR" sz="1800" b="1" dirty="0">
                <a:solidFill>
                  <a:schemeClr val="tx1"/>
                </a:solidFill>
              </a:rPr>
              <a:t>la Ville ne peut rien modifier par elle-même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5</a:t>
            </a:fld>
            <a:endParaRPr lang="fr-FR">
              <a:solidFill>
                <a:srgbClr val="071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70934" y="385938"/>
            <a:ext cx="10800000" cy="1800000"/>
          </a:xfrm>
        </p:spPr>
        <p:txBody>
          <a:bodyPr/>
          <a:lstStyle/>
          <a:p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Déroulement de l’enquête publique</a:t>
            </a:r>
            <a:endParaRPr lang="fr-FR" dirty="0">
              <a:solidFill>
                <a:srgbClr val="172D3F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1083882"/>
          </a:xfrm>
          <a:prstGeom prst="rect">
            <a:avLst/>
          </a:prstGeom>
        </p:spPr>
        <p:txBody>
          <a:bodyPr anchor="b"/>
          <a:lstStyle/>
          <a:p>
            <a:endParaRPr lang="fr-FR" sz="1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Du </a:t>
            </a:r>
            <a:r>
              <a:rPr lang="fr-FR" sz="1800" b="1" dirty="0">
                <a:solidFill>
                  <a:schemeClr val="tx1"/>
                </a:solidFill>
              </a:rPr>
              <a:t>8 janvier au 29 février 2024</a:t>
            </a:r>
            <a:r>
              <a:rPr lang="fr-FR" sz="1800" dirty="0">
                <a:solidFill>
                  <a:schemeClr val="tx1"/>
                </a:solidFill>
              </a:rPr>
              <a:t>, soit 53 jours (légalement : 30 jours minimum)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Publicité légale obligatoire 15 jours avant le début de l’enquête (affichage, presse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Procédure en </a:t>
            </a:r>
            <a:r>
              <a:rPr lang="fr-FR" sz="1800" b="1" dirty="0">
                <a:solidFill>
                  <a:schemeClr val="tx1"/>
                </a:solidFill>
              </a:rPr>
              <a:t>présence</a:t>
            </a:r>
            <a:r>
              <a:rPr lang="fr-FR" sz="1800" dirty="0">
                <a:solidFill>
                  <a:schemeClr val="tx1"/>
                </a:solidFill>
              </a:rPr>
              <a:t> (permanences, registres papier…) et </a:t>
            </a:r>
            <a:r>
              <a:rPr lang="fr-FR" sz="1800" b="1" dirty="0">
                <a:solidFill>
                  <a:schemeClr val="tx1"/>
                </a:solidFill>
              </a:rPr>
              <a:t>dématérialisée</a:t>
            </a:r>
            <a:r>
              <a:rPr lang="fr-FR" sz="1800" dirty="0">
                <a:solidFill>
                  <a:schemeClr val="tx1"/>
                </a:solidFill>
              </a:rPr>
              <a:t> (registre électronique, tablette à disposition en mairie, dossier en ligne)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Toute personne physique ou morale</a:t>
            </a:r>
            <a:r>
              <a:rPr lang="fr-FR" sz="1800" dirty="0">
                <a:solidFill>
                  <a:schemeClr val="tx1"/>
                </a:solidFill>
              </a:rPr>
              <a:t>, de Paris et d’ailleurs, peut déposer en ligne ou en mairie arrondissement, </a:t>
            </a:r>
            <a:r>
              <a:rPr lang="fr-FR" sz="1800" b="1" dirty="0">
                <a:solidFill>
                  <a:schemeClr val="tx1"/>
                </a:solidFill>
              </a:rPr>
              <a:t>des observations générales ou </a:t>
            </a:r>
            <a:r>
              <a:rPr lang="fr-FR" sz="1800" b="1" dirty="0" smtClean="0">
                <a:solidFill>
                  <a:schemeClr val="tx1"/>
                </a:solidFill>
              </a:rPr>
              <a:t>localisées</a:t>
            </a:r>
            <a:endParaRPr lang="fr-FR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Rédaction à l’issue de </a:t>
            </a:r>
            <a:r>
              <a:rPr lang="fr-FR" sz="1800" dirty="0" smtClean="0">
                <a:solidFill>
                  <a:schemeClr val="tx1"/>
                </a:solidFill>
              </a:rPr>
              <a:t>l’enquête publique </a:t>
            </a:r>
            <a:r>
              <a:rPr lang="fr-FR" sz="1800" dirty="0">
                <a:solidFill>
                  <a:schemeClr val="tx1"/>
                </a:solidFill>
              </a:rPr>
              <a:t>d’un </a:t>
            </a:r>
            <a:r>
              <a:rPr lang="fr-FR" sz="1800" b="1" dirty="0">
                <a:solidFill>
                  <a:schemeClr val="tx1"/>
                </a:solidFill>
              </a:rPr>
              <a:t>procès verbal de synthèse </a:t>
            </a:r>
            <a:r>
              <a:rPr lang="fr-FR" sz="1800" dirty="0">
                <a:solidFill>
                  <a:schemeClr val="tx1"/>
                </a:solidFill>
              </a:rPr>
              <a:t>par la commission (1 semaine) qui donne lieu à un </a:t>
            </a:r>
            <a:r>
              <a:rPr lang="fr-FR" sz="1800" b="1" dirty="0">
                <a:solidFill>
                  <a:schemeClr val="tx1"/>
                </a:solidFill>
              </a:rPr>
              <a:t>mémoire en réponse </a:t>
            </a:r>
            <a:r>
              <a:rPr lang="fr-FR" sz="1800" dirty="0">
                <a:solidFill>
                  <a:schemeClr val="tx1"/>
                </a:solidFill>
              </a:rPr>
              <a:t>(2 semaines)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Rapport d’enquête </a:t>
            </a:r>
            <a:r>
              <a:rPr lang="fr-FR" sz="1800" dirty="0">
                <a:solidFill>
                  <a:schemeClr val="tx1"/>
                </a:solidFill>
              </a:rPr>
              <a:t>avec avis de la commission </a:t>
            </a:r>
            <a:r>
              <a:rPr lang="fr-FR" sz="1800" dirty="0" smtClean="0">
                <a:solidFill>
                  <a:schemeClr val="tx1"/>
                </a:solidFill>
              </a:rPr>
              <a:t>d’enquête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6</a:t>
            </a:fld>
            <a:endParaRPr lang="fr-FR">
              <a:solidFill>
                <a:srgbClr val="071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16654" y="725903"/>
            <a:ext cx="10800000" cy="1800000"/>
          </a:xfrm>
        </p:spPr>
        <p:txBody>
          <a:bodyPr/>
          <a:lstStyle/>
          <a:p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Communication et concertation durant l’enquête publique</a:t>
            </a:r>
            <a:endParaRPr lang="fr-FR" dirty="0">
              <a:solidFill>
                <a:srgbClr val="172D3F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63" y="4183126"/>
            <a:ext cx="10800000" cy="8803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fr-FR" sz="1800" b="1" dirty="0" smtClean="0">
                <a:solidFill>
                  <a:schemeClr val="tx1"/>
                </a:solidFill>
              </a:rPr>
              <a:t>La commission d’enquête </a:t>
            </a:r>
            <a:r>
              <a:rPr lang="fr-FR" sz="1800" b="1" dirty="0">
                <a:solidFill>
                  <a:schemeClr val="tx1"/>
                </a:solidFill>
              </a:rPr>
              <a:t>décide des modalités de concertation et communication </a:t>
            </a:r>
            <a:r>
              <a:rPr lang="fr-FR" sz="1800" dirty="0">
                <a:solidFill>
                  <a:schemeClr val="tx1"/>
                </a:solidFill>
              </a:rPr>
              <a:t>durant l’enquête, en lien avec la Ville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organisation pratique des permanences en mairie d’arrondissement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documents explicatifs et affiches, exposition, publications en ligne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site internet de dépôt des contributions à l’enquête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réunions publiques d’information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7</a:t>
            </a:fld>
            <a:endParaRPr lang="fr-FR">
              <a:solidFill>
                <a:srgbClr val="071F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Permanences de la commission d’enquête </a:t>
            </a:r>
            <a:b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</a:br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en mairie du 14</a:t>
            </a:r>
            <a:r>
              <a:rPr lang="fr-FR" baseline="30000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ème</a:t>
            </a:r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 arrondissement</a:t>
            </a:r>
            <a:endParaRPr lang="fr-FR" dirty="0">
              <a:solidFill>
                <a:srgbClr val="172D3F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indent="-457200"/>
            <a:r>
              <a:rPr lang="fr-FR" dirty="0" smtClean="0"/>
              <a:t>La salle sera indiquée dans le hall de la mairie (2, place Ferdinand Brunot)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8</a:t>
            </a:fld>
            <a:endParaRPr lang="fr-FR">
              <a:solidFill>
                <a:srgbClr val="071F32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69859"/>
              </p:ext>
            </p:extLst>
          </p:nvPr>
        </p:nvGraphicFramePr>
        <p:xfrm>
          <a:off x="590324" y="2249986"/>
          <a:ext cx="11002574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1287">
                  <a:extLst>
                    <a:ext uri="{9D8B030D-6E8A-4147-A177-3AD203B41FA5}">
                      <a16:colId xmlns:a16="http://schemas.microsoft.com/office/drawing/2014/main" val="2626393867"/>
                    </a:ext>
                  </a:extLst>
                </a:gridCol>
                <a:gridCol w="5501287">
                  <a:extLst>
                    <a:ext uri="{9D8B030D-6E8A-4147-A177-3AD203B41FA5}">
                      <a16:colId xmlns:a16="http://schemas.microsoft.com/office/drawing/2014/main" val="2657109864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M</a:t>
                      </a:r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ercredi 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17 </a:t>
                      </a:r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janvier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9h00 à 12h00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79332"/>
                  </a:ext>
                </a:extLst>
              </a:tr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Jeudi 8 février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14h00 à 19h15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7579"/>
                  </a:ext>
                </a:extLst>
              </a:tr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S</a:t>
                      </a:r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amedi 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24 février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9h00 à 12h00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876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6290" y="758492"/>
            <a:ext cx="989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Permanences de la commission d’enquête </a:t>
            </a:r>
            <a:br>
              <a:rPr lang="fr-FR" sz="2200" b="1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</a:br>
            <a:r>
              <a:rPr lang="fr-FR" sz="2200" b="1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en mairie du 14</a:t>
            </a:r>
            <a:r>
              <a:rPr lang="fr-FR" sz="2200" b="1" baseline="30000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ème</a:t>
            </a:r>
            <a:r>
              <a:rPr lang="fr-FR" sz="2200" b="1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 arrondissement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74942" y="1679566"/>
            <a:ext cx="5288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71F32"/>
                </a:solidFill>
              </a:rPr>
              <a:t>La salle sera indiquée dans le hall de la mairie </a:t>
            </a:r>
            <a:r>
              <a:rPr lang="fr-FR" sz="1600" b="1" dirty="0" smtClean="0">
                <a:solidFill>
                  <a:srgbClr val="071F32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72D3F"/>
                </a:solidFill>
                <a:latin typeface="Montserrat" panose="00000500000000000000" pitchFamily="50" charset="0"/>
              </a:rPr>
              <a:t>Communication et concertation durant l’enquête publique</a:t>
            </a:r>
            <a:endParaRPr lang="fr-FR" dirty="0">
              <a:solidFill>
                <a:srgbClr val="172D3F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indent="-457200"/>
            <a:r>
              <a:rPr lang="fr-FR" dirty="0" smtClean="0"/>
              <a:t>4 réunions publiques organisées à la demande de la commission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4294967295"/>
          </p:nvPr>
        </p:nvSpPr>
        <p:spPr>
          <a:xfrm>
            <a:off x="11650663" y="6370638"/>
            <a:ext cx="541337" cy="252412"/>
          </a:xfrm>
        </p:spPr>
        <p:txBody>
          <a:bodyPr/>
          <a:lstStyle/>
          <a:p>
            <a:fld id="{00000000-1234-1234-1234-123412341234}" type="slidenum">
              <a:rPr lang="fr-FR" smtClean="0">
                <a:solidFill>
                  <a:srgbClr val="071F32"/>
                </a:solidFill>
              </a:rPr>
              <a:pPr/>
              <a:t>9</a:t>
            </a:fld>
            <a:endParaRPr lang="fr-FR">
              <a:solidFill>
                <a:srgbClr val="071F32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8161"/>
              </p:ext>
            </p:extLst>
          </p:nvPr>
        </p:nvGraphicFramePr>
        <p:xfrm>
          <a:off x="590324" y="1926513"/>
          <a:ext cx="11002575" cy="38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318">
                  <a:extLst>
                    <a:ext uri="{9D8B030D-6E8A-4147-A177-3AD203B41FA5}">
                      <a16:colId xmlns:a16="http://schemas.microsoft.com/office/drawing/2014/main" val="2626393867"/>
                    </a:ext>
                  </a:extLst>
                </a:gridCol>
                <a:gridCol w="2490732">
                  <a:extLst>
                    <a:ext uri="{9D8B030D-6E8A-4147-A177-3AD203B41FA5}">
                      <a16:colId xmlns:a16="http://schemas.microsoft.com/office/drawing/2014/main" val="2926314423"/>
                    </a:ext>
                  </a:extLst>
                </a:gridCol>
                <a:gridCol w="3667525">
                  <a:extLst>
                    <a:ext uri="{9D8B030D-6E8A-4147-A177-3AD203B41FA5}">
                      <a16:colId xmlns:a16="http://schemas.microsoft.com/office/drawing/2014/main" val="2657109864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Adaptation de la ville au changement climatique et biodiversité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Mardi 23 janvier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19h-21h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Pavillon de l’Arsenal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79332"/>
                  </a:ext>
                </a:extLst>
              </a:tr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Le logement à Paris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Mercredi 31 janvier 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19h-21h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Centre </a:t>
                      </a:r>
                      <a:r>
                        <a:rPr lang="fr-FR" sz="1600" u="none" strike="noStrike" dirty="0" err="1" smtClean="0">
                          <a:effectLst/>
                          <a:latin typeface="Montserrat" panose="00000500000000000000" pitchFamily="50" charset="0"/>
                        </a:rPr>
                        <a:t>Chaligny</a:t>
                      </a:r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 (15, rue </a:t>
                      </a:r>
                      <a:r>
                        <a:rPr lang="fr-FR" sz="1600" u="none" strike="noStrike" dirty="0" err="1" smtClean="0">
                          <a:effectLst/>
                          <a:latin typeface="Montserrat" panose="00000500000000000000" pitchFamily="50" charset="0"/>
                        </a:rPr>
                        <a:t>Chaligny</a:t>
                      </a:r>
                      <a:r>
                        <a:rPr lang="fr-FR" sz="1600" u="none" strike="noStrike" baseline="0" dirty="0" smtClean="0">
                          <a:effectLst/>
                          <a:latin typeface="Montserrat" panose="00000500000000000000" pitchFamily="50" charset="0"/>
                        </a:rPr>
                        <a:t> 75012)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7579"/>
                  </a:ext>
                </a:extLst>
              </a:tr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Quartier du quart d’heure et proximité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Mardi 13 février</a:t>
                      </a:r>
                    </a:p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19h-21h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CENTQUATRE (5, rue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 Curial 75019)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12101"/>
                  </a:ext>
                </a:extLst>
              </a:tr>
              <a:tr h="96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Patrimoine,</a:t>
                      </a:r>
                      <a:r>
                        <a:rPr lang="fr-FR" sz="1600" u="none" strike="noStrike" baseline="0" dirty="0" smtClean="0">
                          <a:effectLst/>
                          <a:latin typeface="Montserrat" panose="00000500000000000000" pitchFamily="50" charset="0"/>
                        </a:rPr>
                        <a:t> formes urbaines et paysage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Mercredi 21 février</a:t>
                      </a:r>
                      <a:endParaRPr lang="fr-FR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  <a:p>
                      <a:pPr algn="l" fontAlgn="b"/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19h-21h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ontserrat" panose="00000500000000000000" pitchFamily="50" charset="0"/>
                        </a:rPr>
                        <a:t>Ibis</a:t>
                      </a:r>
                      <a:r>
                        <a:rPr lang="fr-FR" sz="1600" u="none" strike="noStrike" baseline="0" dirty="0" smtClean="0">
                          <a:effectLst/>
                          <a:latin typeface="Montserrat" panose="00000500000000000000" pitchFamily="50" charset="0"/>
                        </a:rPr>
                        <a:t> Paris Batignolles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0876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4880" y="554767"/>
            <a:ext cx="952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Communication et concertation </a:t>
            </a:r>
            <a:r>
              <a:rPr lang="fr-FR" sz="2200" b="1" dirty="0" smtClean="0">
                <a:solidFill>
                  <a:srgbClr val="172D3F"/>
                </a:solidFill>
                <a:latin typeface="Montserrat" panose="00000500000000000000" pitchFamily="50" charset="0"/>
                <a:ea typeface="+mj-ea"/>
                <a:cs typeface="+mj-cs"/>
              </a:rPr>
              <a:t>durant l’enquête publique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44880" y="1161800"/>
            <a:ext cx="859917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30000"/>
              </a:lnSpc>
              <a:buClr>
                <a:srgbClr val="071F32"/>
              </a:buClr>
              <a:buSzPts val="1600"/>
            </a:pPr>
            <a:r>
              <a:rPr lang="fr-FR" sz="1600" b="1" dirty="0">
                <a:solidFill>
                  <a:srgbClr val="071F32"/>
                </a:solidFill>
              </a:rPr>
              <a:t>4 réunions publiques organisées à la demande de la commission</a:t>
            </a:r>
          </a:p>
        </p:txBody>
      </p:sp>
    </p:spTree>
    <p:extLst>
      <p:ext uri="{BB962C8B-B14F-4D97-AF65-F5344CB8AC3E}">
        <p14:creationId xmlns:p14="http://schemas.microsoft.com/office/powerpoint/2010/main" val="30818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_PPT_MASQUE_2019_MONTSERRAT_BLEU_LIGHT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24935C6C-5BE7-3642-9754-D247BE079794}" vid="{5A13ADF8-95AD-E045-81CB-6C711A319CEA}"/>
    </a:ext>
  </a:extLst>
</a:theme>
</file>

<file path=ppt/theme/theme2.xml><?xml version="1.0" encoding="utf-8"?>
<a:theme xmlns:a="http://schemas.openxmlformats.org/drawingml/2006/main" name="Ville de Paris - Partie 1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24935C6C-5BE7-3642-9754-D247BE079794}" vid="{41C100BE-0D3E-7E4D-861C-537861C4180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PARIS_PPT_MASQUE_2019_MONTSERRAT_BLEU_LIGHT</Template>
  <TotalTime>1433</TotalTime>
  <Words>749</Words>
  <Application>Microsoft Office PowerPoint</Application>
  <PresentationFormat>Grand écran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Times</vt:lpstr>
      <vt:lpstr>Montserrat</vt:lpstr>
      <vt:lpstr>Calibri</vt:lpstr>
      <vt:lpstr>PARIS_PPT_MASQUE_2019_MONTSERRAT_BLEU_LIGHT</vt:lpstr>
      <vt:lpstr>Ville de Paris - Partie 1</vt:lpstr>
      <vt:lpstr>L’enquête publique PLUB 8 janvier – 29 février 2024</vt:lpstr>
      <vt:lpstr>Présentation PowerPoint</vt:lpstr>
      <vt:lpstr>L’avis de la Mission Régionale de l’Autorité Environnementale</vt:lpstr>
      <vt:lpstr>L’avis des Personnes Publiques Associées (PPA)</vt:lpstr>
      <vt:lpstr>L’enquête publique : moment clé de la procédure</vt:lpstr>
      <vt:lpstr>Déroulement de l’enquête publique</vt:lpstr>
      <vt:lpstr>Communication et concertation durant l’enquête publique</vt:lpstr>
      <vt:lpstr>Permanences de la commission d’enquête  en mairie du 14ème arrondissement</vt:lpstr>
      <vt:lpstr>Communication et concertation durant l’enquête publique</vt:lpstr>
      <vt:lpstr>Communication et concertation durant l’enquête publique</vt:lpstr>
      <vt:lpstr>Présentation PowerPoint</vt:lpstr>
    </vt:vector>
  </TitlesOfParts>
  <Company>Marie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une ligne ou deux lignes maximum</dc:title>
  <dc:creator>Benyoucef, Sandrine</dc:creator>
  <cp:lastModifiedBy>Bertrand, Agnès</cp:lastModifiedBy>
  <cp:revision>130</cp:revision>
  <dcterms:created xsi:type="dcterms:W3CDTF">2019-02-21T10:10:22Z</dcterms:created>
  <dcterms:modified xsi:type="dcterms:W3CDTF">2024-01-09T12:32:02Z</dcterms:modified>
</cp:coreProperties>
</file>