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57" r:id="rId4"/>
    <p:sldId id="258" r:id="rId5"/>
    <p:sldId id="421" r:id="rId6"/>
    <p:sldId id="417" r:id="rId7"/>
    <p:sldId id="259" r:id="rId8"/>
    <p:sldId id="260" r:id="rId9"/>
    <p:sldId id="261" r:id="rId10"/>
    <p:sldId id="420" r:id="rId11"/>
    <p:sldId id="419" r:id="rId12"/>
  </p:sldIdLst>
  <p:sldSz cx="12192000" cy="6858000"/>
  <p:notesSz cx="6888163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31"/>
    <p:restoredTop sz="92212"/>
  </p:normalViewPr>
  <p:slideViewPr>
    <p:cSldViewPr snapToGrid="0">
      <p:cViewPr varScale="1">
        <p:scale>
          <a:sx n="65" d="100"/>
          <a:sy n="65" d="100"/>
        </p:scale>
        <p:origin x="224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déplacer la diapo</a:t>
            </a: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Cliquez pour modifier le format des notes</a:t>
            </a:r>
          </a:p>
        </p:txBody>
      </p:sp>
      <p:sp>
        <p:nvSpPr>
          <p:cNvPr id="8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&lt;en-tête&gt;</a:t>
            </a:r>
          </a:p>
        </p:txBody>
      </p:sp>
      <p:sp>
        <p:nvSpPr>
          <p:cNvPr id="88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  <p:sp>
        <p:nvSpPr>
          <p:cNvPr id="89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90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247E24B-3883-453C-ABAB-589DA1F0F983}" type="slidenum"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ln w="0">
            <a:noFill/>
          </a:ln>
        </p:spPr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88680" y="4822920"/>
            <a:ext cx="5510160" cy="394560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t">
            <a:noAutofit/>
          </a:bodyPr>
          <a:lstStyle/>
          <a:p>
            <a:pPr marL="216000" indent="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sldNum" idx="10"/>
          </p:nvPr>
        </p:nvSpPr>
        <p:spPr>
          <a:xfrm>
            <a:off x="3901680" y="9519120"/>
            <a:ext cx="2984400" cy="50256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3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B57A0A3-41CF-4CA4-A68E-D6AB7AD5045E}" type="slidenum">
              <a:rPr lang="fr-FR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fr-FR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ln w="0">
            <a:noFill/>
          </a:ln>
        </p:spPr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88680" y="4822920"/>
            <a:ext cx="5510160" cy="394560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t">
            <a:noAutofit/>
          </a:bodyPr>
          <a:lstStyle/>
          <a:p>
            <a:pPr marL="216000" indent="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sldNum" idx="11"/>
          </p:nvPr>
        </p:nvSpPr>
        <p:spPr>
          <a:xfrm>
            <a:off x="3901680" y="9519120"/>
            <a:ext cx="2984400" cy="50256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3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3E00538-968C-4EFD-B757-66D0F52133D6}" type="slidenum">
              <a:rPr lang="fr-FR" sz="1300" b="0" strike="noStrike" spc="-1">
                <a:solidFill>
                  <a:srgbClr val="000000"/>
                </a:solidFill>
                <a:latin typeface="Times New Roman"/>
              </a:rPr>
              <a:t>6</a:t>
            </a:fld>
            <a:endParaRPr lang="fr-FR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ln w="0">
            <a:noFill/>
          </a:ln>
        </p:spPr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88680" y="4822920"/>
            <a:ext cx="5510160" cy="394560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t">
            <a:noAutofit/>
          </a:bodyPr>
          <a:lstStyle/>
          <a:p>
            <a:pPr marL="216000" indent="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sldNum" idx="12"/>
          </p:nvPr>
        </p:nvSpPr>
        <p:spPr>
          <a:xfrm>
            <a:off x="3901680" y="9519120"/>
            <a:ext cx="2984400" cy="50256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3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388B329-83A4-43D2-8CC8-00E034309200}" type="slidenum">
              <a:rPr lang="fr-FR" sz="1300" b="0" strike="noStrike" spc="-1">
                <a:solidFill>
                  <a:srgbClr val="000000"/>
                </a:solidFill>
                <a:latin typeface="Times New Roman"/>
              </a:rPr>
              <a:t>7</a:t>
            </a:fld>
            <a:endParaRPr lang="fr-FR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ln w="0">
            <a:noFill/>
          </a:ln>
        </p:spPr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88680" y="4822920"/>
            <a:ext cx="5510160" cy="394560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t">
            <a:noAutofit/>
          </a:bodyPr>
          <a:lstStyle/>
          <a:p>
            <a:pPr marL="216000" indent="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sldNum" idx="13"/>
          </p:nvPr>
        </p:nvSpPr>
        <p:spPr>
          <a:xfrm>
            <a:off x="3901680" y="9519120"/>
            <a:ext cx="2984400" cy="50256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3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3219B69-C2C6-47D3-A913-B46F79A13F68}" type="slidenum">
              <a:rPr lang="fr-FR" sz="1300" b="0" strike="noStrike" spc="-1">
                <a:solidFill>
                  <a:srgbClr val="000000"/>
                </a:solidFill>
                <a:latin typeface="Times New Roman"/>
              </a:rPr>
              <a:t>8</a:t>
            </a:fld>
            <a:endParaRPr lang="fr-FR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ln w="0">
            <a:noFill/>
          </a:ln>
        </p:spPr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88680" y="4822920"/>
            <a:ext cx="5510160" cy="394560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t">
            <a:noAutofit/>
          </a:bodyPr>
          <a:lstStyle/>
          <a:p>
            <a:pPr marL="216000" indent="0">
              <a:buNone/>
            </a:pP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sldNum" idx="13"/>
          </p:nvPr>
        </p:nvSpPr>
        <p:spPr>
          <a:xfrm>
            <a:off x="3901680" y="9519120"/>
            <a:ext cx="2984400" cy="502560"/>
          </a:xfrm>
          <a:prstGeom prst="rect">
            <a:avLst/>
          </a:prstGeom>
          <a:noFill/>
          <a:ln w="0">
            <a:noFill/>
          </a:ln>
        </p:spPr>
        <p:txBody>
          <a:bodyPr lIns="96480" tIns="48240" rIns="9648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3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3219B69-C2C6-47D3-A913-B46F79A13F68}" type="slidenum">
              <a:rPr lang="fr-FR" sz="1300" b="0" strike="noStrike" spc="-1">
                <a:solidFill>
                  <a:srgbClr val="000000"/>
                </a:solidFill>
                <a:latin typeface="Times New Roman"/>
              </a:rPr>
              <a:t>9</a:t>
            </a:fld>
            <a:endParaRPr lang="fr-FR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305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D06BEC2-C1F3-41A9-A8BF-311990B71AEA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190440"/>
            <a:ext cx="9562680" cy="108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838080" y="1616400"/>
            <a:ext cx="1051524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838080" y="3998520"/>
            <a:ext cx="1051524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EF8B7B1-C7B1-4624-A157-82A2A66938B4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190440"/>
            <a:ext cx="9562680" cy="108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838080" y="1616400"/>
            <a:ext cx="513108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26200" y="1616400"/>
            <a:ext cx="513108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838080" y="3998520"/>
            <a:ext cx="513108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26200" y="3998520"/>
            <a:ext cx="513108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34D1B9C-0E4C-4D86-9514-1C7534563C43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190440"/>
            <a:ext cx="9562680" cy="108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838080" y="1616400"/>
            <a:ext cx="338580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93440" y="1616400"/>
            <a:ext cx="338580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7949160" y="1616400"/>
            <a:ext cx="338580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838080" y="3998520"/>
            <a:ext cx="338580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93440" y="3998520"/>
            <a:ext cx="338580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7949160" y="3998520"/>
            <a:ext cx="338580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92423B9-CF1E-42BE-B668-2B20EBBF0551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34EACF6-4C84-4174-AFBB-C4AAF619F644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190440"/>
            <a:ext cx="9562680" cy="108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838080" y="1616400"/>
            <a:ext cx="10515240" cy="456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ED1C2A0-91DF-4588-98DF-AAEBBBB9B33B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190440"/>
            <a:ext cx="9562680" cy="108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838080" y="1616400"/>
            <a:ext cx="10515240" cy="456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66EF179-6B7B-4ACD-9F4F-0FC8622E6979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190440"/>
            <a:ext cx="9562680" cy="108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838080" y="1616400"/>
            <a:ext cx="5131080" cy="456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26200" y="1616400"/>
            <a:ext cx="5131080" cy="456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1F2F6DA-BE74-42AE-88B7-748D2BA2C013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190440"/>
            <a:ext cx="9562680" cy="108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DE37CDF-2484-456B-80B9-F8E0F32C0041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838080" y="190440"/>
            <a:ext cx="9562680" cy="501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BF8B3BB-4F26-4638-A12F-05293C4FB944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190440"/>
            <a:ext cx="9562680" cy="108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838080" y="1616400"/>
            <a:ext cx="513108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26200" y="1616400"/>
            <a:ext cx="5131080" cy="456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838080" y="3998520"/>
            <a:ext cx="513108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C1F518B-0DEC-4C39-A8CB-4B4514C5B215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190440"/>
            <a:ext cx="9562680" cy="108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838080" y="1616400"/>
            <a:ext cx="10515240" cy="456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2FDA0C2-C7AD-44A9-9641-9FC3A2721551}" type="slidenum">
              <a:t>‹N°›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190440"/>
            <a:ext cx="9562680" cy="108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838080" y="1616400"/>
            <a:ext cx="5131080" cy="456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26200" y="1616400"/>
            <a:ext cx="513108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26200" y="3998520"/>
            <a:ext cx="513108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513A36B-4D2D-470D-998A-38112E22D178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190440"/>
            <a:ext cx="9562680" cy="108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838080" y="1616400"/>
            <a:ext cx="513108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26200" y="1616400"/>
            <a:ext cx="513108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838080" y="3998520"/>
            <a:ext cx="1051524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6F48089-42F6-4DBB-98ED-BA1F88D49C7C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190440"/>
            <a:ext cx="9562680" cy="108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616400"/>
            <a:ext cx="1051524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838080" y="3998520"/>
            <a:ext cx="1051524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372CC7B-E279-40D8-A9C1-6ADBD4B6627D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190440"/>
            <a:ext cx="9562680" cy="108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838080" y="1616400"/>
            <a:ext cx="513108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26200" y="1616400"/>
            <a:ext cx="513108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838080" y="3998520"/>
            <a:ext cx="513108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26200" y="3998520"/>
            <a:ext cx="513108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B6BD751-93D8-4FEE-B26A-7494DC694734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38080" y="190440"/>
            <a:ext cx="9562680" cy="108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838080" y="1616400"/>
            <a:ext cx="338580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93440" y="1616400"/>
            <a:ext cx="338580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7949160" y="1616400"/>
            <a:ext cx="338580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838080" y="3998520"/>
            <a:ext cx="338580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93440" y="3998520"/>
            <a:ext cx="338580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7949160" y="3998520"/>
            <a:ext cx="338580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3BD3DC5-EEA6-4125-9309-875F5DB1D2A7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324" y="948136"/>
            <a:ext cx="10800000" cy="373459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4954-787C-4048-99BF-755F645CEA08}" type="datetime1">
              <a:rPr lang="fr-FR" smtClean="0"/>
              <a:t>21/12/2023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Projet pour arrêt du PLU bioclimatique de Paris | CA du 30 mai 2023 |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324" y="1813717"/>
            <a:ext cx="10800000" cy="3960000"/>
          </a:xfrm>
        </p:spPr>
        <p:txBody>
          <a:bodyPr/>
          <a:lstStyle>
            <a:lvl1pPr>
              <a:lnSpc>
                <a:spcPct val="130000"/>
              </a:lnSpc>
              <a:defRPr sz="1400">
                <a:solidFill>
                  <a:schemeClr val="tx1"/>
                </a:solidFill>
              </a:defRPr>
            </a:lvl1pPr>
            <a:lvl2pPr marL="0" indent="179388">
              <a:lnSpc>
                <a:spcPct val="130000"/>
              </a:lnSpc>
              <a:buClr>
                <a:schemeClr val="tx1"/>
              </a:buClr>
              <a:defRPr sz="1400"/>
            </a:lvl2pPr>
            <a:lvl3pPr marL="216000" indent="109538">
              <a:lnSpc>
                <a:spcPct val="130000"/>
              </a:lnSpc>
              <a:spcBef>
                <a:spcPts val="300"/>
              </a:spcBef>
              <a:defRPr sz="1400">
                <a:solidFill>
                  <a:schemeClr val="tx1"/>
                </a:solidFill>
              </a:defRPr>
            </a:lvl3pPr>
            <a:lvl4pPr marL="360000" indent="126000">
              <a:lnSpc>
                <a:spcPct val="130000"/>
              </a:lnSpc>
              <a:spcBef>
                <a:spcPts val="300"/>
              </a:spcBef>
              <a:defRPr sz="1400">
                <a:solidFill>
                  <a:schemeClr val="tx1"/>
                </a:solidFill>
              </a:defRPr>
            </a:lvl4pPr>
            <a:lvl5pPr marL="360000" indent="0">
              <a:lnSpc>
                <a:spcPct val="130000"/>
              </a:lnSpc>
              <a:spcBef>
                <a:spcPts val="3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6F48ADC4-A9D9-4DF3-8EBA-2466D4BD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63" y="6248216"/>
            <a:ext cx="775623" cy="4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5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190440"/>
            <a:ext cx="9562680" cy="108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838080" y="1616400"/>
            <a:ext cx="10515240" cy="456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1FA9275-942C-4C47-8C57-7A53ACA59F78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190440"/>
            <a:ext cx="9562680" cy="108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838080" y="1616400"/>
            <a:ext cx="5131080" cy="456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26200" y="1616400"/>
            <a:ext cx="5131080" cy="456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ACC0C58-7996-43BC-9870-34365F068587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190440"/>
            <a:ext cx="9562680" cy="108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8199031-0F5A-4EE9-8098-5C7F6C7E9CD7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838080" y="190440"/>
            <a:ext cx="9562680" cy="501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7A01445-8017-4C36-A1BA-721CD8E49031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190440"/>
            <a:ext cx="9562680" cy="108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838080" y="1616400"/>
            <a:ext cx="513108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26200" y="1616400"/>
            <a:ext cx="5131080" cy="456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838080" y="3998520"/>
            <a:ext cx="513108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6D85D60-917E-488D-9C3C-AC67FC92C0AD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190440"/>
            <a:ext cx="9562680" cy="108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838080" y="1616400"/>
            <a:ext cx="5131080" cy="456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26200" y="1616400"/>
            <a:ext cx="513108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26200" y="3998520"/>
            <a:ext cx="513108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7443684-88F9-460C-B9B6-EB67843F29AC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190440"/>
            <a:ext cx="9562680" cy="108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838080" y="1616400"/>
            <a:ext cx="513108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26200" y="1616400"/>
            <a:ext cx="513108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838080" y="3998520"/>
            <a:ext cx="10515240" cy="217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4C75EB3-D07C-4ECD-A9A4-A9A282B8D008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ti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/>
          <p:cNvPicPr/>
          <p:nvPr/>
        </p:nvPicPr>
        <p:blipFill>
          <a:blip r:embed="rId14"/>
          <a:stretch/>
        </p:blipFill>
        <p:spPr>
          <a:xfrm>
            <a:off x="0" y="0"/>
            <a:ext cx="12191760" cy="414468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4411800"/>
            <a:ext cx="9143640" cy="829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fr-FR" sz="60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8AB4E28-38C5-4356-83B9-06447A2401EC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body"/>
          </p:nvPr>
        </p:nvSpPr>
        <p:spPr>
          <a:xfrm>
            <a:off x="838080" y="1616400"/>
            <a:ext cx="10515240" cy="4560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Modifier les styles du texte du masque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&lt;date/heure&gt;</a:t>
            </a:r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EBE30AD-003D-4593-8131-771AF5AA109B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6" name="Image 6"/>
          <p:cNvPicPr/>
          <p:nvPr/>
        </p:nvPicPr>
        <p:blipFill>
          <a:blip r:embed="rId15"/>
          <a:stretch/>
        </p:blipFill>
        <p:spPr>
          <a:xfrm>
            <a:off x="4309200" y="0"/>
            <a:ext cx="7882560" cy="146304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7"/>
          <p:cNvSpPr/>
          <p:nvPr/>
        </p:nvSpPr>
        <p:spPr>
          <a:xfrm>
            <a:off x="0" y="0"/>
            <a:ext cx="4400280" cy="1463040"/>
          </a:xfrm>
          <a:prstGeom prst="rect">
            <a:avLst/>
          </a:prstGeom>
          <a:solidFill>
            <a:srgbClr val="8B9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title"/>
          </p:nvPr>
        </p:nvSpPr>
        <p:spPr>
          <a:xfrm>
            <a:off x="838080" y="190440"/>
            <a:ext cx="9562680" cy="1082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fr-FR" sz="3600" b="1" strike="noStrike" spc="-1">
                <a:solidFill>
                  <a:srgbClr val="FFFFFF"/>
                </a:solidFill>
                <a:latin typeface="Calibri"/>
              </a:rPr>
              <a:t>Modifiez le style du titre</a:t>
            </a:r>
            <a:endParaRPr lang="fr-FR" sz="3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airie14.paris.fr/pages/plan-velo-22615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quete-publique-plu-paris.f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064880" y="4210200"/>
            <a:ext cx="10093320" cy="1837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br>
              <a:rPr sz="6600" dirty="0"/>
            </a:br>
            <a:br>
              <a:rPr sz="6600" dirty="0"/>
            </a:br>
            <a:r>
              <a:rPr lang="fr-FR" sz="6000" b="1" strike="noStrike" spc="-1" dirty="0">
                <a:solidFill>
                  <a:srgbClr val="000000"/>
                </a:solidFill>
                <a:latin typeface="Calibri"/>
              </a:rPr>
              <a:t>Réunion des conseillers   </a:t>
            </a:r>
            <a:br>
              <a:rPr sz="6000" dirty="0"/>
            </a:br>
            <a:r>
              <a:rPr lang="fr-FR" sz="6000" b="1" strike="noStrike" spc="-1" dirty="0">
                <a:solidFill>
                  <a:srgbClr val="000000"/>
                </a:solidFill>
                <a:latin typeface="Calibri"/>
              </a:rPr>
              <a:t>du </a:t>
            </a:r>
            <a:r>
              <a:rPr lang="fr-FR" sz="6000" b="1" spc="-1" dirty="0">
                <a:solidFill>
                  <a:srgbClr val="000000"/>
                </a:solidFill>
                <a:latin typeface="Calibri"/>
              </a:rPr>
              <a:t>19</a:t>
            </a:r>
            <a:r>
              <a:rPr lang="fr-FR" sz="6000" b="1" strike="noStrike" spc="-1" dirty="0">
                <a:solidFill>
                  <a:srgbClr val="000000"/>
                </a:solidFill>
                <a:latin typeface="Calibri"/>
              </a:rPr>
              <a:t>/12/2023</a:t>
            </a:r>
            <a:endParaRPr lang="fr-FR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3093840" y="6065640"/>
            <a:ext cx="8960760" cy="654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3600" b="1" strike="noStrike" spc="-1">
                <a:solidFill>
                  <a:srgbClr val="8B92C0"/>
                </a:solidFill>
                <a:latin typeface="Calibri"/>
              </a:rPr>
              <a:t>Conseil de Quartier Montparnasse / Raspail</a:t>
            </a:r>
            <a:endParaRPr lang="fr-FR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Rectangle 1"/>
          <p:cNvSpPr/>
          <p:nvPr/>
        </p:nvSpPr>
        <p:spPr>
          <a:xfrm>
            <a:off x="2650320" y="2093760"/>
            <a:ext cx="1616400" cy="370800"/>
          </a:xfrm>
          <a:prstGeom prst="rect">
            <a:avLst/>
          </a:prstGeom>
          <a:solidFill>
            <a:srgbClr val="363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/>
          </p:nvPr>
        </p:nvSpPr>
        <p:spPr>
          <a:xfrm>
            <a:off x="838080" y="1616400"/>
            <a:ext cx="10515240" cy="4560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32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3200" spc="-1" dirty="0">
                <a:solidFill>
                  <a:srgbClr val="000000"/>
                </a:solidFill>
                <a:latin typeface="Calibri"/>
              </a:rPr>
              <a:t> + Retour sur questions précédentes</a:t>
            </a: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title"/>
          </p:nvPr>
        </p:nvSpPr>
        <p:spPr>
          <a:xfrm>
            <a:off x="838080" y="364611"/>
            <a:ext cx="9562680" cy="1082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>
              <a:lnSpc>
                <a:spcPct val="90000"/>
              </a:lnSpc>
              <a:buNone/>
            </a:pPr>
            <a:r>
              <a:rPr lang="fr-FR" sz="3600" b="1" spc="-1" dirty="0">
                <a:solidFill>
                  <a:srgbClr val="FFFFFF"/>
                </a:solidFill>
                <a:latin typeface="Calibri"/>
              </a:rPr>
              <a:t>20h20</a:t>
            </a:r>
            <a:r>
              <a:rPr lang="fr-FR" sz="3600" b="1" strike="noStrike" spc="-1" dirty="0">
                <a:solidFill>
                  <a:srgbClr val="FFFFFF"/>
                </a:solidFill>
                <a:latin typeface="Calibri"/>
              </a:rPr>
              <a:t> – 20h45  – La parole aux habitants</a:t>
            </a:r>
            <a:br>
              <a:rPr lang="fr-FR" sz="3600" b="1" strike="noStrike" spc="-1" dirty="0">
                <a:solidFill>
                  <a:srgbClr val="FFFFFF"/>
                </a:solidFill>
                <a:latin typeface="Calibri"/>
              </a:rPr>
            </a:br>
            <a:br>
              <a:rPr sz="3600" dirty="0"/>
            </a:br>
            <a:endParaRPr lang="fr-FR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1194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idx="4294967295"/>
          </p:nvPr>
        </p:nvSpPr>
        <p:spPr>
          <a:xfrm>
            <a:off x="1460500" y="1273175"/>
            <a:ext cx="10731500" cy="539432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2000" lnSpcReduction="20000"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22716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b="1" strike="noStrike" spc="-1" dirty="0">
                <a:solidFill>
                  <a:srgbClr val="000000"/>
                </a:solidFill>
                <a:latin typeface="Calibri"/>
              </a:rPr>
              <a:t>19h00 – </a:t>
            </a:r>
            <a:r>
              <a:rPr lang="fr-FR" b="1" spc="-1" dirty="0">
                <a:solidFill>
                  <a:srgbClr val="000000"/>
                </a:solidFill>
                <a:latin typeface="Calibri"/>
              </a:rPr>
              <a:t>20h00</a:t>
            </a:r>
            <a:r>
              <a:rPr lang="fr-FR" b="1" strike="noStrike" spc="-1" dirty="0">
                <a:solidFill>
                  <a:srgbClr val="000000"/>
                </a:solidFill>
                <a:latin typeface="Calibri"/>
              </a:rPr>
              <a:t> : projets d’aménagements et travaux - Guillaume Durand</a:t>
            </a:r>
          </a:p>
          <a:p>
            <a:pPr marL="684360" lvl="1" indent="-22716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b="0" strike="noStrike" spc="-1" dirty="0">
                <a:solidFill>
                  <a:srgbClr val="000000"/>
                </a:solidFill>
                <a:latin typeface="Calibri"/>
              </a:rPr>
              <a:t>Clôture des squares  : projet de la Ville et enjeux sur notre quartier</a:t>
            </a:r>
          </a:p>
          <a:p>
            <a:pPr marL="684360" lvl="1" indent="-22716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b="0" strike="noStrike" spc="-1" dirty="0">
                <a:solidFill>
                  <a:srgbClr val="000000"/>
                </a:solidFill>
                <a:latin typeface="Calibri"/>
              </a:rPr>
              <a:t>Aménagement de l’Av. de l’observatoire – Av. Denfert-Rochereau</a:t>
            </a:r>
          </a:p>
          <a:p>
            <a:pPr marL="684360" lvl="1" indent="-22716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b="0" strike="noStrike" spc="-1" dirty="0">
                <a:solidFill>
                  <a:srgbClr val="000000"/>
                </a:solidFill>
                <a:latin typeface="Calibri"/>
              </a:rPr>
              <a:t>Travaux Rue du faubourg </a:t>
            </a:r>
            <a:r>
              <a:rPr lang="fr-FR" spc="-1" dirty="0">
                <a:solidFill>
                  <a:srgbClr val="000000"/>
                </a:solidFill>
                <a:latin typeface="Calibri"/>
              </a:rPr>
              <a:t>S</a:t>
            </a:r>
            <a:r>
              <a:rPr lang="fr-FR" b="0" strike="noStrike" spc="-1" dirty="0">
                <a:solidFill>
                  <a:srgbClr val="000000"/>
                </a:solidFill>
                <a:latin typeface="Calibri"/>
              </a:rPr>
              <a:t>aint-Jacques </a:t>
            </a:r>
          </a:p>
          <a:p>
            <a:pPr marL="684360" lvl="1" indent="-22716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b="0" strike="noStrike" spc="-1" dirty="0">
                <a:solidFill>
                  <a:srgbClr val="000000"/>
                </a:solidFill>
                <a:latin typeface="Calibri"/>
              </a:rPr>
              <a:t>Place Denfert Rochereau  : conclusions des ateliers, suite</a:t>
            </a:r>
          </a:p>
          <a:p>
            <a:pPr marL="684360" lvl="1" indent="-22716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b="0" strike="noStrike" spc="-1" dirty="0">
                <a:solidFill>
                  <a:srgbClr val="000000"/>
                </a:solidFill>
                <a:latin typeface="Calibri"/>
              </a:rPr>
              <a:t>Calendrier des travaux à venir sur notre quartier</a:t>
            </a:r>
          </a:p>
          <a:p>
            <a:pPr marL="22716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fr-FR" sz="1900" b="0" strike="noStrike" spc="-1" dirty="0">
              <a:solidFill>
                <a:srgbClr val="000000"/>
              </a:solidFill>
              <a:latin typeface="Calibri"/>
            </a:endParaRPr>
          </a:p>
          <a:p>
            <a:pPr marL="22716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b="1" strike="noStrike" spc="-1" dirty="0">
                <a:solidFill>
                  <a:srgbClr val="000000"/>
                </a:solidFill>
                <a:latin typeface="Calibri"/>
              </a:rPr>
              <a:t>20h00 – 20h10  : PLU, enquête publique à venir du 8/01 au 29/02</a:t>
            </a:r>
          </a:p>
          <a:p>
            <a:pPr marL="22716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fr-FR" sz="1900" b="0" strike="noStrike" spc="-1" dirty="0">
              <a:solidFill>
                <a:srgbClr val="000000"/>
              </a:solidFill>
              <a:latin typeface="Calibri"/>
            </a:endParaRPr>
          </a:p>
          <a:p>
            <a:pPr marL="22716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b="1" strike="noStrike" spc="-1" dirty="0">
                <a:solidFill>
                  <a:srgbClr val="000000"/>
                </a:solidFill>
                <a:latin typeface="Calibri"/>
              </a:rPr>
              <a:t>20h10 – 20h20 – Informations diverses</a:t>
            </a:r>
          </a:p>
          <a:p>
            <a:pPr marL="684360" lvl="1" indent="-22716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000000"/>
                </a:solidFill>
                <a:latin typeface="Calibri"/>
              </a:rPr>
              <a:t>Retour sur votes en lignes</a:t>
            </a:r>
          </a:p>
          <a:p>
            <a:pPr marL="684360" lvl="1" indent="-22716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b="0" strike="noStrike" spc="-1" dirty="0">
                <a:solidFill>
                  <a:srgbClr val="000000"/>
                </a:solidFill>
                <a:latin typeface="Calibri"/>
              </a:rPr>
              <a:t>Prochaines réunio</a:t>
            </a:r>
            <a:r>
              <a:rPr lang="fr-FR" spc="-1" dirty="0">
                <a:solidFill>
                  <a:srgbClr val="000000"/>
                </a:solidFill>
                <a:latin typeface="Calibri"/>
              </a:rPr>
              <a:t>ns</a:t>
            </a:r>
          </a:p>
          <a:p>
            <a:pPr marL="684360" lvl="1" indent="-22716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b="0" strike="noStrike" spc="-1" dirty="0">
                <a:solidFill>
                  <a:srgbClr val="000000"/>
                </a:solidFill>
                <a:latin typeface="Calibri"/>
              </a:rPr>
              <a:t>Information </a:t>
            </a:r>
            <a:r>
              <a:rPr lang="fr-FR" spc="-1" dirty="0">
                <a:solidFill>
                  <a:srgbClr val="000000"/>
                </a:solidFill>
                <a:latin typeface="Calibri"/>
              </a:rPr>
              <a:t>é</a:t>
            </a:r>
            <a:r>
              <a:rPr lang="fr-FR" b="0" strike="noStrike" spc="-1" dirty="0">
                <a:solidFill>
                  <a:srgbClr val="000000"/>
                </a:solidFill>
                <a:latin typeface="Calibri"/>
              </a:rPr>
              <a:t>mission prison de la santé FR3</a:t>
            </a:r>
          </a:p>
          <a:p>
            <a:pPr marL="684360" lvl="1" indent="-22716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000000"/>
                </a:solidFill>
                <a:latin typeface="Calibri"/>
              </a:rPr>
              <a:t>Alerte sur la communication sur CDQ : projet affichage à la traine</a:t>
            </a:r>
          </a:p>
          <a:p>
            <a:pPr marL="684360" lvl="1" indent="-22716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fr-FR" sz="1900" spc="-1" dirty="0">
              <a:solidFill>
                <a:srgbClr val="000000"/>
              </a:solidFill>
              <a:latin typeface="Calibri"/>
            </a:endParaRPr>
          </a:p>
          <a:p>
            <a:pPr marL="227160" indent="-22716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b="1" strike="noStrike" spc="-1" dirty="0">
                <a:solidFill>
                  <a:srgbClr val="000000"/>
                </a:solidFill>
                <a:latin typeface="Calibri"/>
              </a:rPr>
              <a:t>20h20 – 20h45  : La parole aux habitants</a:t>
            </a:r>
          </a:p>
          <a:p>
            <a:pPr marL="684360" lvl="1" indent="-22716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pc="-1" dirty="0">
                <a:solidFill>
                  <a:srgbClr val="000000"/>
                </a:solidFill>
                <a:latin typeface="Calibri"/>
              </a:rPr>
              <a:t>Suite sur certaines questions</a:t>
            </a:r>
            <a:endParaRPr lang="fr-FR" b="0" strike="noStrike" spc="-1" dirty="0">
              <a:solidFill>
                <a:srgbClr val="000000"/>
              </a:solidFill>
              <a:latin typeface="Calibri"/>
            </a:endParaRPr>
          </a:p>
          <a:p>
            <a:pPr marL="22716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fr-FR" spc="-1" dirty="0">
              <a:solidFill>
                <a:srgbClr val="000000"/>
              </a:solidFill>
              <a:latin typeface="Calibri"/>
            </a:endParaRPr>
          </a:p>
          <a:p>
            <a:pPr marL="684360" lvl="1" indent="-22716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fr-FR" sz="27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31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title" idx="4294967295"/>
          </p:nvPr>
        </p:nvSpPr>
        <p:spPr>
          <a:xfrm>
            <a:off x="0" y="190500"/>
            <a:ext cx="9563100" cy="1082675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fr-FR" sz="3600" b="1" strike="noStrike" spc="-1">
                <a:solidFill>
                  <a:srgbClr val="FFFFFF"/>
                </a:solidFill>
                <a:latin typeface="Calibri"/>
              </a:rPr>
              <a:t>Ordre du jour</a:t>
            </a:r>
            <a:endParaRPr lang="fr-FR" sz="3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/>
          </p:nvPr>
        </p:nvSpPr>
        <p:spPr>
          <a:xfrm>
            <a:off x="838080" y="1616400"/>
            <a:ext cx="10515240" cy="4560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684360" lvl="1" indent="-22716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Clôture des squares  : projet de la Ville et enjeux sur notre quartier</a:t>
            </a:r>
          </a:p>
          <a:p>
            <a:pPr marL="684360" lvl="1" indent="-22716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Aménagement de l’Av. de l’observatoire – Av. Denfert-Rochereau</a:t>
            </a:r>
          </a:p>
          <a:p>
            <a:pPr lvl="2"/>
            <a:r>
              <a:rPr lang="fr-FR" sz="24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La présentation est en ligne depuis le mois d’avril sur la page dédiée au plan vélo : </a:t>
            </a:r>
            <a:r>
              <a:rPr lang="fr-FR" sz="2400" b="0" i="0" u="sng" strike="noStrike" dirty="0">
                <a:solidFill>
                  <a:srgbClr val="800080"/>
                </a:solidFill>
                <a:effectLst/>
                <a:latin typeface="Calibri" panose="020F0502020204030204" pitchFamily="34" charset="0"/>
                <a:hlinkClick r:id="rId2"/>
              </a:rPr>
              <a:t>https://mairie14.paris.fr/pages/plan-velo-22615</a:t>
            </a:r>
            <a:endParaRPr lang="fr-FR" sz="2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lvl="2"/>
            <a:r>
              <a:rPr lang="fr-FR" sz="1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réunion publique du 18/04 qui détaillait ce projet.</a:t>
            </a:r>
          </a:p>
          <a:p>
            <a:pPr marL="1141560" lvl="2" indent="-22716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684360" lvl="1" indent="-22716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Travaux Rue du faubourg </a:t>
            </a:r>
            <a:r>
              <a:rPr lang="fr-FR" sz="2800" spc="-1" dirty="0">
                <a:solidFill>
                  <a:srgbClr val="000000"/>
                </a:solidFill>
                <a:latin typeface="Calibri"/>
              </a:rPr>
              <a:t>S</a:t>
            </a: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aint-Jacques </a:t>
            </a:r>
          </a:p>
          <a:p>
            <a:pPr marL="684360" lvl="1" indent="-22716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Place Denfert Rochereau  : conclusions des ateliers, suite</a:t>
            </a:r>
          </a:p>
          <a:p>
            <a:pPr marL="684360" lvl="1" indent="-22716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Calendrier des travaux à venir sur notre quartier</a:t>
            </a: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title"/>
          </p:nvPr>
        </p:nvSpPr>
        <p:spPr>
          <a:xfrm>
            <a:off x="838080" y="190440"/>
            <a:ext cx="9562680" cy="1082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>
              <a:lnSpc>
                <a:spcPct val="90000"/>
              </a:lnSpc>
              <a:buNone/>
            </a:pPr>
            <a:r>
              <a:rPr lang="fr-FR" sz="3600" b="1" strike="noStrike" spc="-1" dirty="0">
                <a:solidFill>
                  <a:srgbClr val="FFFFFF"/>
                </a:solidFill>
                <a:latin typeface="Calibri"/>
              </a:rPr>
              <a:t>19h00 – 20h00 – Projets et travaux</a:t>
            </a:r>
            <a:br>
              <a:rPr lang="fr-FR" sz="3600" b="1" strike="noStrike" spc="-1" dirty="0">
                <a:solidFill>
                  <a:srgbClr val="FFFFFF"/>
                </a:solidFill>
                <a:latin typeface="Calibri"/>
              </a:rPr>
            </a:br>
            <a:r>
              <a:rPr lang="fr-FR" sz="3600" b="1" strike="noStrike" spc="-1" dirty="0">
                <a:solidFill>
                  <a:srgbClr val="FFFFFF"/>
                </a:solidFill>
                <a:latin typeface="Calibri"/>
              </a:rPr>
              <a:t>Guillaume Durand</a:t>
            </a:r>
            <a:br>
              <a:rPr sz="3600" dirty="0"/>
            </a:br>
            <a:endParaRPr lang="fr-FR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5A055D-9503-5D47-3927-231BD301D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Projet Place </a:t>
            </a:r>
            <a:r>
              <a:rPr lang="fr-FR" dirty="0" err="1">
                <a:solidFill>
                  <a:schemeClr val="bg1"/>
                </a:solidFill>
              </a:rPr>
              <a:t>denfert-Rochereau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B9E7873-BABA-45B7-BFF6-FAABECDD24A6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, carte, Plan&#10;&#10;Description générée automatiquement">
            <a:extLst>
              <a:ext uri="{FF2B5EF4-FFF2-40B4-BE49-F238E27FC236}">
                <a16:creationId xmlns:a16="http://schemas.microsoft.com/office/drawing/2014/main" id="{43EFDBB0-82E0-E7F9-F16D-E599131D4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0" y="1549352"/>
            <a:ext cx="7772400" cy="511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75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C8C881-352F-45F5-880D-DBDDF560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20h00 – 20h10 </a:t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dirty="0">
                <a:solidFill>
                  <a:schemeClr val="bg1"/>
                </a:solidFill>
              </a:rPr>
              <a:t>PLU - La suite de la procédure de révision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BA87EF96-4A6E-449A-86E2-35755484A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324" y="1492386"/>
            <a:ext cx="10800000" cy="5005045"/>
          </a:xfrm>
        </p:spPr>
        <p:txBody>
          <a:bodyPr/>
          <a:lstStyle/>
          <a:p>
            <a:pPr marL="417150" lvl="3" indent="-285750"/>
            <a:r>
              <a:rPr lang="fr-FR" sz="1800" b="1" dirty="0"/>
              <a:t>Juin 2023</a:t>
            </a:r>
          </a:p>
          <a:p>
            <a:pPr marL="776288" lvl="4" indent="-285750"/>
            <a:r>
              <a:rPr lang="fr-FR" sz="1800" dirty="0"/>
              <a:t>Arrêt du projet</a:t>
            </a:r>
          </a:p>
          <a:p>
            <a:pPr marL="776288" lvl="4" indent="-285750"/>
            <a:r>
              <a:rPr lang="fr-FR" sz="1800" dirty="0"/>
              <a:t>Transmission aux personnes publiques associées (PPA) : Etat, autorité environnementale, chambres de commerce, etc. </a:t>
            </a:r>
            <a:r>
              <a:rPr lang="fr-FR" sz="1800" dirty="0">
                <a:solidFill>
                  <a:srgbClr val="071F32"/>
                </a:solidFill>
              </a:rPr>
              <a:t>→ Avis des PPA rendus sous </a:t>
            </a:r>
            <a:r>
              <a:rPr lang="fr-FR" sz="1800" b="1" dirty="0">
                <a:solidFill>
                  <a:srgbClr val="071F32"/>
                </a:solidFill>
              </a:rPr>
              <a:t>3 mois</a:t>
            </a:r>
            <a:endParaRPr lang="fr-FR" sz="1800" dirty="0">
              <a:solidFill>
                <a:srgbClr val="071F32"/>
              </a:solidFill>
            </a:endParaRPr>
          </a:p>
          <a:p>
            <a:pPr marL="417150" lvl="3" indent="-285750"/>
            <a:r>
              <a:rPr lang="fr-FR" sz="1800" b="1" dirty="0">
                <a:solidFill>
                  <a:srgbClr val="071F32"/>
                </a:solidFill>
              </a:rPr>
              <a:t>Automne 2023</a:t>
            </a:r>
          </a:p>
          <a:p>
            <a:pPr marL="808038" lvl="3" indent="-274638"/>
            <a:r>
              <a:rPr lang="fr-FR" sz="1800" dirty="0"/>
              <a:t>Désignation d’une équipe de commissaires-enquêteurs par le tribunal administratif : Monsieur </a:t>
            </a:r>
            <a:r>
              <a:rPr lang="fr-FR" sz="1800" dirty="0" err="1"/>
              <a:t>Lunet</a:t>
            </a:r>
            <a:r>
              <a:rPr lang="fr-FR" sz="1800" dirty="0"/>
              <a:t> sur Paris centre, Président de la commission d’enquête publique</a:t>
            </a:r>
          </a:p>
          <a:p>
            <a:pPr marL="808038" lvl="4" indent="-274638"/>
            <a:r>
              <a:rPr lang="fr-FR" sz="1800" dirty="0"/>
              <a:t>Lancement de l’enquête publique : du 8/01 au 29/02/2024 </a:t>
            </a:r>
            <a:r>
              <a:rPr lang="fr-FR" sz="1800" dirty="0">
                <a:sym typeface="Wingdings" pitchFamily="2" charset="2"/>
              </a:rPr>
              <a:t> rapport d’enquête et conclusions motivées</a:t>
            </a:r>
            <a:endParaRPr lang="fr-FR" sz="1800" dirty="0">
              <a:solidFill>
                <a:srgbClr val="071F32"/>
              </a:solidFill>
            </a:endParaRPr>
          </a:p>
          <a:p>
            <a:pPr marL="0" indent="0">
              <a:buNone/>
            </a:pPr>
            <a:r>
              <a:rPr lang="fr-FR" sz="1800" b="1" dirty="0">
                <a:solidFill>
                  <a:srgbClr val="071F32"/>
                </a:solidFill>
              </a:rPr>
              <a:t>Second semestre 2024</a:t>
            </a:r>
          </a:p>
          <a:p>
            <a:pPr marL="808038" lvl="3" indent="-274638"/>
            <a:r>
              <a:rPr lang="fr-FR" sz="1800" dirty="0"/>
              <a:t>Approbation du PLU b enrichi de l’enquête publique en Conseil de Paris en décembre 2024</a:t>
            </a:r>
          </a:p>
          <a:p>
            <a:pPr marL="808038" lvl="3" indent="-274638"/>
            <a:r>
              <a:rPr lang="fr-FR" sz="1800" dirty="0"/>
              <a:t>Entrée en vigueur du nouveau règlement  en janvier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3BE5F20F-7C0F-472F-8E4F-BBF9FBD5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4800" y="6371431"/>
            <a:ext cx="6120000" cy="252000"/>
          </a:xfrm>
        </p:spPr>
        <p:txBody>
          <a:bodyPr/>
          <a:lstStyle/>
          <a:p>
            <a:r>
              <a:rPr lang="fr-FR" dirty="0"/>
              <a:t>Projet pour arrêt du PLU bioclimatique de Paris | CQ Montparnasse-Raspail du 22 juin 2023 |</a:t>
            </a:r>
          </a:p>
        </p:txBody>
      </p:sp>
    </p:spTree>
    <p:extLst>
      <p:ext uri="{BB962C8B-B14F-4D97-AF65-F5344CB8AC3E}">
        <p14:creationId xmlns:p14="http://schemas.microsoft.com/office/powerpoint/2010/main" val="262521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/>
          </p:nvPr>
        </p:nvSpPr>
        <p:spPr>
          <a:xfrm>
            <a:off x="838080" y="1616400"/>
            <a:ext cx="10515240" cy="5051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0000" lnSpcReduction="20000"/>
          </a:bodyPr>
          <a:lstStyle/>
          <a:p>
            <a:pPr algn="l">
              <a:spcAft>
                <a:spcPts val="0"/>
              </a:spcAft>
            </a:pPr>
            <a:r>
              <a:rPr lang="fr-FR" sz="2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Les contributions à l’enquête publique seront possibles de trois manières :</a:t>
            </a:r>
          </a:p>
          <a:p>
            <a:pPr marL="457200" indent="-228600" algn="l">
              <a:spcAft>
                <a:spcPts val="0"/>
              </a:spcAft>
            </a:pPr>
            <a:r>
              <a:rPr lang="fr-FR" sz="2200" b="0" i="0" u="sng" strike="noStrike" dirty="0">
                <a:solidFill>
                  <a:srgbClr val="2E75B6"/>
                </a:solidFill>
                <a:effectLst/>
                <a:latin typeface="Calibri" panose="020F0502020204030204" pitchFamily="34" charset="0"/>
                <a:hlinkClick r:id="rId3"/>
              </a:rPr>
              <a:t>En ligne </a:t>
            </a:r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(ouverture du site le 8 janvier 2024) : dossier en ligne et registre électronique.</a:t>
            </a:r>
          </a:p>
          <a:p>
            <a:pPr marL="457200" indent="-228600" algn="l">
              <a:spcAft>
                <a:spcPts val="0"/>
              </a:spcAft>
            </a:pPr>
            <a:r>
              <a:rPr lang="fr-FR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 mairie d’arrondissement : permanences, registre papier, tablette numérique pour contribution au registre électronique.</a:t>
            </a:r>
          </a:p>
          <a:p>
            <a:pPr marL="457200"/>
            <a:r>
              <a:rPr lang="fr-FR" sz="2200" dirty="0">
                <a:solidFill>
                  <a:srgbClr val="000000"/>
                </a:solidFill>
                <a:latin typeface="Calibri" panose="020F0502020204030204" pitchFamily="34" charset="0"/>
              </a:rPr>
              <a:t>Par courrier postal à Mr </a:t>
            </a:r>
            <a:r>
              <a:rPr lang="fr-FR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Lunet</a:t>
            </a:r>
            <a:r>
              <a:rPr lang="fr-FR" sz="2200" dirty="0">
                <a:solidFill>
                  <a:srgbClr val="000000"/>
                </a:solidFill>
                <a:latin typeface="Calibri" panose="020F0502020204030204" pitchFamily="34" charset="0"/>
              </a:rPr>
              <a:t>, Président de la commission d’enquête publique</a:t>
            </a:r>
          </a:p>
          <a:p>
            <a:pPr marL="457200"/>
            <a:endParaRPr lang="fr-FR" sz="1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2600" b="1" dirty="0">
                <a:solidFill>
                  <a:srgbClr val="000000"/>
                </a:solidFill>
                <a:latin typeface="Calibri" panose="020F0502020204030204" pitchFamily="34" charset="0"/>
              </a:rPr>
              <a:t>La commission d’enquête tiendra trois demi-journées de permanence à la mairie du 14ème arrondissement (salle à confirmer) :</a:t>
            </a:r>
          </a:p>
          <a:p>
            <a:pPr marL="457200" indent="-228600" algn="l">
              <a:spcAft>
                <a:spcPts val="0"/>
              </a:spcAft>
            </a:pPr>
            <a:r>
              <a:rPr lang="fr-FR" sz="2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Mercredi 17 janvier de 9h à 12h</a:t>
            </a:r>
          </a:p>
          <a:p>
            <a:pPr marL="457200" indent="-228600" algn="l">
              <a:spcAft>
                <a:spcPts val="0"/>
              </a:spcAft>
            </a:pPr>
            <a:r>
              <a:rPr lang="fr-FR" sz="2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Jeudi 8 février de 14h à 19h15</a:t>
            </a:r>
          </a:p>
          <a:p>
            <a:pPr marL="457200" indent="-228600" algn="l">
              <a:spcAft>
                <a:spcPts val="0"/>
              </a:spcAft>
            </a:pPr>
            <a:r>
              <a:rPr lang="fr-FR" sz="2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Samedi 24 février de 9h à 12h</a:t>
            </a:r>
          </a:p>
          <a:p>
            <a:pPr marL="457200" indent="-228600" algn="l">
              <a:spcAft>
                <a:spcPts val="0"/>
              </a:spcAft>
            </a:pPr>
            <a:endParaRPr lang="fr-FR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2600" b="1" dirty="0">
                <a:solidFill>
                  <a:srgbClr val="000000"/>
                </a:solidFill>
                <a:latin typeface="Calibri" panose="020F0502020204030204" pitchFamily="34" charset="0"/>
              </a:rPr>
              <a:t>Par ailleurs, quatre réunions publiques thématiques seront organisées par la Direction de l’Urbanisme :</a:t>
            </a:r>
          </a:p>
          <a:p>
            <a:pPr marL="457200" indent="-228600" algn="l">
              <a:spcAft>
                <a:spcPts val="0"/>
              </a:spcAft>
            </a:pPr>
            <a:r>
              <a:rPr lang="fr-FR" sz="23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« Adaptation de la ville au changement climatique &amp; biodiversité » - Mardi 31 janvier de 19h à 21h au Pavillon de l’Arsenal.</a:t>
            </a:r>
          </a:p>
          <a:p>
            <a:pPr marL="457200" indent="-228600" algn="l">
              <a:spcAft>
                <a:spcPts val="0"/>
              </a:spcAft>
            </a:pPr>
            <a:r>
              <a:rPr lang="fr-FR" sz="23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« Le logement à Paris » - Mercredi 31 janvier 2024 de 19h à 21h (lieu à confirmer).</a:t>
            </a:r>
          </a:p>
          <a:p>
            <a:pPr marL="457200" indent="-228600" algn="l">
              <a:spcAft>
                <a:spcPts val="0"/>
              </a:spcAft>
            </a:pPr>
            <a:r>
              <a:rPr lang="fr-FR" sz="23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« Quartier du ¼ d’heure &amp; proximité » - Mardi 13 février de 19h à 21h (lieu à confirmer).</a:t>
            </a:r>
          </a:p>
          <a:p>
            <a:pPr marL="457200" indent="-228600" algn="l">
              <a:spcAft>
                <a:spcPts val="0"/>
              </a:spcAft>
            </a:pPr>
            <a:r>
              <a:rPr lang="fr-FR" sz="23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« Patrimoine, formes urbaines &amp; paysage » - Mercredi 21 février de 19h à 21h (lieu à confirmer).</a:t>
            </a:r>
          </a:p>
          <a:p>
            <a:pPr marL="228600" indent="-228600" algn="l">
              <a:spcAft>
                <a:spcPts val="0"/>
              </a:spcAft>
            </a:pPr>
            <a:endParaRPr lang="fr-FR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title"/>
          </p:nvPr>
        </p:nvSpPr>
        <p:spPr>
          <a:xfrm>
            <a:off x="505080" y="190440"/>
            <a:ext cx="10030680" cy="1082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fr-FR" sz="3200" b="1" strike="noStrike" spc="-1" dirty="0">
                <a:solidFill>
                  <a:srgbClr val="FFFFFF"/>
                </a:solidFill>
                <a:latin typeface="Calibri"/>
              </a:rPr>
              <a:t>20h00 – 20h10 : PLU, enquête publique du 8/01 au 29/02 2024</a:t>
            </a:r>
            <a:endParaRPr lang="fr-FR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/>
          </p:nvPr>
        </p:nvSpPr>
        <p:spPr>
          <a:xfrm>
            <a:off x="-1" y="1727751"/>
            <a:ext cx="3280229" cy="4405225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/>
          </a:bodyPr>
          <a:lstStyle/>
          <a:p>
            <a:pPr marL="239400" indent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compris les cartes par secteurs où l’on peut voir par adresse ce qui est proposé : </a:t>
            </a:r>
          </a:p>
          <a:p>
            <a:pPr marL="239400" indent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voir partie Documents graphiques : Atlas n°1 : Atlas des cartes générales et des plans des bois https://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plubioclimatique.paris.fr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/projet/pages/plan2000.html</a:t>
            </a:r>
          </a:p>
          <a:p>
            <a:pPr marL="239400"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title"/>
          </p:nvPr>
        </p:nvSpPr>
        <p:spPr>
          <a:xfrm>
            <a:off x="505080" y="190440"/>
            <a:ext cx="10030680" cy="1082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fr-FR" sz="3200" b="0" strike="noStrike" spc="-1" dirty="0">
                <a:solidFill>
                  <a:schemeClr val="bg1"/>
                </a:solidFill>
                <a:latin typeface="Calibri"/>
              </a:rPr>
              <a:t>PLU  : aller consulter </a:t>
            </a:r>
            <a:r>
              <a:rPr lang="fr-FR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site</a:t>
            </a:r>
            <a:r>
              <a:rPr lang="fr-FR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https://</a:t>
            </a:r>
            <a:r>
              <a:rPr lang="fr-FR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plubioclimatique.paris.fr</a:t>
            </a:r>
            <a:r>
              <a:rPr lang="fr-FR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/projet/ </a:t>
            </a:r>
            <a:endParaRPr lang="fr-FR" sz="3200" b="0" strike="noStrike" spc="-1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3" name="Image 2" descr="Une image contenant carte, texte, Plan&#10;&#10;Description générée automatiquement">
            <a:extLst>
              <a:ext uri="{FF2B5EF4-FFF2-40B4-BE49-F238E27FC236}">
                <a16:creationId xmlns:a16="http://schemas.microsoft.com/office/drawing/2014/main" id="{9F583731-B73D-0A5D-41C9-646C7DC7E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546" y="1549864"/>
            <a:ext cx="9029454" cy="51176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/>
          </p:nvPr>
        </p:nvSpPr>
        <p:spPr>
          <a:xfrm>
            <a:off x="838080" y="1616400"/>
            <a:ext cx="10515240" cy="4560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5000"/>
          </a:bodyPr>
          <a:lstStyle/>
          <a:p>
            <a:pPr marL="217080"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17080" indent="-21708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400" b="1" spc="-1" dirty="0">
                <a:solidFill>
                  <a:srgbClr val="000000"/>
                </a:solidFill>
              </a:rPr>
              <a:t>Changement de nom du Conseil de Quartier  pour le CDQ Montparnasse – Observatoire</a:t>
            </a:r>
            <a:r>
              <a:rPr lang="fr-FR" sz="2400" spc="-1" dirty="0">
                <a:solidFill>
                  <a:srgbClr val="000000"/>
                </a:solidFill>
              </a:rPr>
              <a:t>  : adopté dans le vote en ligne </a:t>
            </a:r>
            <a:endParaRPr lang="fr-FR" sz="2400" spc="-1" dirty="0">
              <a:solidFill>
                <a:srgbClr val="000000"/>
              </a:solidFill>
              <a:latin typeface="Calibri"/>
            </a:endParaRPr>
          </a:p>
          <a:p>
            <a:pPr marL="651240" lvl="1" indent="-217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000" spc="-1" dirty="0">
                <a:solidFill>
                  <a:srgbClr val="000000"/>
                </a:solidFill>
              </a:rPr>
              <a:t>Suite : dépôt d’un vœu au Conseil d’arrondissement, puis au conseil de paris </a:t>
            </a:r>
          </a:p>
          <a:p>
            <a:pPr marL="651240" lvl="1" indent="-217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17080" indent="-217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4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="1" spc="-1" dirty="0">
                <a:solidFill>
                  <a:srgbClr val="000000"/>
                </a:solidFill>
                <a:latin typeface="Arial"/>
              </a:rPr>
              <a:t>R</a:t>
            </a:r>
            <a:r>
              <a:rPr lang="fr-FR" sz="2400" b="1" strike="noStrike" spc="-1" dirty="0">
                <a:solidFill>
                  <a:srgbClr val="000000"/>
                </a:solidFill>
                <a:latin typeface="Arial"/>
              </a:rPr>
              <a:t>éveillon solidaire  : </a:t>
            </a:r>
          </a:p>
          <a:p>
            <a:pPr marL="674280" lvl="1" indent="-21708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budget de 2 000 € adopté lors du vote en ligne  </a:t>
            </a:r>
            <a:endParaRPr lang="fr-FR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651240" lvl="1" indent="-2170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sachant que l’excédent probable par rapport aux dépenses est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Arial"/>
              </a:rPr>
              <a:t>re-crédité</a:t>
            </a: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 sur notre budget</a:t>
            </a:r>
            <a:endParaRPr lang="fr-FR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674280" lvl="1" indent="-21708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Appel à volontaires </a:t>
            </a:r>
          </a:p>
          <a:p>
            <a:pPr marL="674280" lvl="1" indent="-21708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fr-FR" sz="2000" spc="-1" dirty="0">
              <a:solidFill>
                <a:srgbClr val="000000"/>
              </a:solidFill>
              <a:latin typeface="Arial"/>
            </a:endParaRPr>
          </a:p>
          <a:p>
            <a:pPr marL="217080" indent="-21708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400" b="1" strike="noStrike" spc="-1" dirty="0">
                <a:solidFill>
                  <a:srgbClr val="000000"/>
                </a:solidFill>
                <a:latin typeface="Calibri"/>
              </a:rPr>
              <a:t>Alerte sur communication sur les Conseils de quartier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</a:rPr>
              <a:t> : le projet lieux d’affichage… traine</a:t>
            </a: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title"/>
          </p:nvPr>
        </p:nvSpPr>
        <p:spPr>
          <a:xfrm>
            <a:off x="505080" y="190440"/>
            <a:ext cx="10030680" cy="1082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fr-FR" sz="3200" b="1" strike="noStrike" spc="-1" dirty="0">
                <a:solidFill>
                  <a:srgbClr val="FFFFFF"/>
                </a:solidFill>
                <a:latin typeface="Calibri"/>
              </a:rPr>
              <a:t>20h10 – 20h20  : informations diverses </a:t>
            </a:r>
            <a:endParaRPr lang="fr-FR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/>
          </p:nvPr>
        </p:nvSpPr>
        <p:spPr>
          <a:xfrm>
            <a:off x="838080" y="1616400"/>
            <a:ext cx="10515240" cy="4560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7500" lnSpcReduction="20000"/>
          </a:bodyPr>
          <a:lstStyle/>
          <a:p>
            <a:pPr marL="217080"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0" indent="0">
              <a:spcBef>
                <a:spcPts val="1001"/>
              </a:spcBef>
              <a:buClr>
                <a:srgbClr val="000000"/>
              </a:buClr>
              <a:buNone/>
              <a:tabLst>
                <a:tab pos="0" algn="l"/>
              </a:tabLst>
            </a:pPr>
            <a:r>
              <a:rPr lang="fr-FR" sz="2400" b="1" spc="-1" dirty="0">
                <a:solidFill>
                  <a:srgbClr val="000000"/>
                </a:solidFill>
              </a:rPr>
              <a:t>De 19h00 à 21h00, ordre du jour prévisionnel, à confirmer : </a:t>
            </a:r>
          </a:p>
          <a:p>
            <a:pPr marL="0" indent="0">
              <a:spcBef>
                <a:spcPts val="1001"/>
              </a:spcBef>
              <a:buClr>
                <a:srgbClr val="000000"/>
              </a:buClr>
              <a:buNone/>
              <a:tabLst>
                <a:tab pos="0" algn="l"/>
              </a:tabLst>
            </a:pPr>
            <a:endParaRPr lang="fr-FR" sz="2000" spc="-1" dirty="0">
              <a:solidFill>
                <a:srgbClr val="000000"/>
              </a:solidFill>
              <a:latin typeface="Arial"/>
            </a:endParaRPr>
          </a:p>
          <a:p>
            <a:pPr algn="l"/>
            <a:r>
              <a:rPr lang="fr-FR" sz="21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 18 janvier 2024 </a:t>
            </a:r>
            <a:r>
              <a:rPr lang="fr-FR" sz="2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Arago : PLU, votation véhicules, quartiers à accessibilité augmentée …?</a:t>
            </a:r>
            <a:endParaRPr lang="fr-FR" sz="1800" dirty="0">
              <a:solidFill>
                <a:srgbClr val="000000"/>
              </a:solidFill>
              <a:latin typeface="Helvetica" pitchFamily="2" charset="0"/>
            </a:endParaRPr>
          </a:p>
          <a:p>
            <a:pPr algn="l"/>
            <a:endParaRPr lang="fr-FR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algn="l"/>
            <a:r>
              <a:rPr lang="fr-FR" sz="21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 27 février 2024 </a:t>
            </a:r>
            <a:r>
              <a:rPr lang="fr-FR" sz="2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Delambre : Plan climat, bilan Terrasses et perspectives 2024, … ? </a:t>
            </a:r>
            <a:endParaRPr lang="fr-FR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 algn="l">
              <a:buNone/>
            </a:pPr>
            <a:endParaRPr lang="fr-FR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algn="l"/>
            <a:r>
              <a:rPr lang="fr-FR" sz="21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 21 mars 2024 </a:t>
            </a:r>
            <a:r>
              <a:rPr lang="fr-FR" sz="2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Arago</a:t>
            </a:r>
            <a:endParaRPr lang="fr-FR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 algn="l">
              <a:buNone/>
            </a:pPr>
            <a:endParaRPr lang="fr-FR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algn="l"/>
            <a:r>
              <a:rPr lang="fr-FR" sz="21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 23 avril 2024 </a:t>
            </a:r>
            <a:r>
              <a:rPr lang="fr-FR" sz="2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Delambre</a:t>
            </a:r>
          </a:p>
          <a:p>
            <a:pPr algn="l"/>
            <a:endParaRPr lang="fr-FR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algn="l"/>
            <a:r>
              <a:rPr lang="fr-FR" sz="21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 23 mai 2024 </a:t>
            </a:r>
            <a:r>
              <a:rPr lang="fr-FR" sz="2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Arago</a:t>
            </a:r>
          </a:p>
          <a:p>
            <a:pPr algn="l"/>
            <a:endParaRPr lang="fr-FR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algn="l"/>
            <a:r>
              <a:rPr lang="fr-FR" sz="21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 18 juin 2024 </a:t>
            </a:r>
            <a:r>
              <a:rPr lang="fr-FR" sz="2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Delambre</a:t>
            </a:r>
            <a:endParaRPr lang="fr-FR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217080" indent="-217080"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title"/>
          </p:nvPr>
        </p:nvSpPr>
        <p:spPr>
          <a:xfrm>
            <a:off x="505080" y="190440"/>
            <a:ext cx="10030680" cy="1082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fr-FR" sz="3200" b="1" strike="noStrike" spc="-1" dirty="0">
                <a:solidFill>
                  <a:srgbClr val="FFFFFF"/>
                </a:solidFill>
                <a:latin typeface="Calibri"/>
              </a:rPr>
              <a:t>20h10 – 20h20  : informations diverses / </a:t>
            </a:r>
            <a:br>
              <a:rPr lang="fr-FR" sz="3200" b="1" strike="noStrike" spc="-1" dirty="0">
                <a:solidFill>
                  <a:srgbClr val="FFFFFF"/>
                </a:solidFill>
                <a:latin typeface="Calibri"/>
              </a:rPr>
            </a:br>
            <a:r>
              <a:rPr lang="fr-FR" sz="3200" b="1" strike="noStrike" spc="-1" dirty="0">
                <a:solidFill>
                  <a:srgbClr val="FFFFFF"/>
                </a:solidFill>
                <a:latin typeface="Calibri"/>
              </a:rPr>
              <a:t>Dates prochaines plénières du CDQ Montparnasse Raspail </a:t>
            </a:r>
            <a:endParaRPr lang="fr-FR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55733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7113</TotalTime>
  <Words>835</Words>
  <Application>Microsoft Macintosh PowerPoint</Application>
  <PresentationFormat>Grand écran</PresentationFormat>
  <Paragraphs>98</Paragraphs>
  <Slides>10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Montserrat</vt:lpstr>
      <vt:lpstr>Symbol</vt:lpstr>
      <vt:lpstr>Times New Roman</vt:lpstr>
      <vt:lpstr>Wingdings</vt:lpstr>
      <vt:lpstr>Thème Office</vt:lpstr>
      <vt:lpstr>Thème Office</vt:lpstr>
      <vt:lpstr>  Réunion des conseillers    du 19/12/2023</vt:lpstr>
      <vt:lpstr>Ordre du jour</vt:lpstr>
      <vt:lpstr>19h00 – 20h00 – Projets et travaux Guillaume Durand </vt:lpstr>
      <vt:lpstr>Projet Place denfert-Rochereau </vt:lpstr>
      <vt:lpstr>20h00 – 20h10  PLU - La suite de la procédure de révision</vt:lpstr>
      <vt:lpstr>20h00 – 20h10 : PLU, enquête publique du 8/01 au 29/02 2024</vt:lpstr>
      <vt:lpstr>PLU  : aller consulter le site, https://plubioclimatique.paris.fr/projet/ </vt:lpstr>
      <vt:lpstr>20h10 – 20h20  : informations diverses </vt:lpstr>
      <vt:lpstr>20h10 – 20h20  : informations diverses /  Dates prochaines plénières du CDQ Montparnasse Raspail </vt:lpstr>
      <vt:lpstr>20h20 – 20h45  – La parole aux habitants  </vt:lpstr>
    </vt:vector>
  </TitlesOfParts>
  <Company>umanis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Mathieu . Drouet</dc:creator>
  <dc:description/>
  <cp:lastModifiedBy>Christine Chapuis</cp:lastModifiedBy>
  <cp:revision>275</cp:revision>
  <cp:lastPrinted>2023-12-19T14:38:44Z</cp:lastPrinted>
  <dcterms:created xsi:type="dcterms:W3CDTF">2018-12-17T08:35:00Z</dcterms:created>
  <dcterms:modified xsi:type="dcterms:W3CDTF">2023-12-21T10:18:49Z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Grand écran</vt:lpwstr>
  </property>
  <property fmtid="{D5CDD505-2E9C-101B-9397-08002B2CF9AE}" pid="4" name="Slides">
    <vt:i4>7</vt:i4>
  </property>
</Properties>
</file>