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474" r:id="rId3"/>
    <p:sldId id="476" r:id="rId4"/>
    <p:sldId id="477" r:id="rId5"/>
    <p:sldId id="480" r:id="rId6"/>
    <p:sldId id="482" r:id="rId7"/>
    <p:sldId id="483" r:id="rId8"/>
    <p:sldId id="479" r:id="rId9"/>
    <p:sldId id="481" r:id="rId10"/>
  </p:sldIdLst>
  <p:sldSz cx="12192000" cy="6858000"/>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848"/>
    <a:srgbClr val="8B92C0"/>
    <a:srgbClr val="FB005B"/>
    <a:srgbClr val="9D2A8D"/>
    <a:srgbClr val="DF2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87709" autoAdjust="0"/>
  </p:normalViewPr>
  <p:slideViewPr>
    <p:cSldViewPr snapToGrid="0">
      <p:cViewPr varScale="1">
        <p:scale>
          <a:sx n="75" d="100"/>
          <a:sy n="75" d="100"/>
        </p:scale>
        <p:origin x="528"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66ACF50B-2B72-4EAD-BDB3-2A86D3D7A526}" type="datetimeFigureOut">
              <a:rPr lang="fr-FR" smtClean="0"/>
              <a:pPr/>
              <a:t>24/04/2023</a:t>
            </a:fld>
            <a:endParaRPr lang="fr-FR"/>
          </a:p>
        </p:txBody>
      </p:sp>
      <p:sp>
        <p:nvSpPr>
          <p:cNvPr id="4" name="Espace réservé du pied de page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6374211A-392B-4F4D-BCEE-DF30D29CA70A}" type="slidenum">
              <a:rPr lang="fr-FR" smtClean="0"/>
              <a:pPr/>
              <a:t>‹N°›</a:t>
            </a:fld>
            <a:endParaRPr lang="fr-FR"/>
          </a:p>
        </p:txBody>
      </p:sp>
    </p:spTree>
    <p:extLst>
      <p:ext uri="{BB962C8B-B14F-4D97-AF65-F5344CB8AC3E}">
        <p14:creationId xmlns:p14="http://schemas.microsoft.com/office/powerpoint/2010/main" val="9154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60A6A577-304B-4A0E-84A2-B3A5A5AFB3B5}" type="datetimeFigureOut">
              <a:rPr lang="fr-FR" smtClean="0"/>
              <a:pPr/>
              <a:t>24/04/2023</a:t>
            </a:fld>
            <a:endParaRPr lang="fr-FR"/>
          </a:p>
        </p:txBody>
      </p:sp>
      <p:sp>
        <p:nvSpPr>
          <p:cNvPr id="4" name="Espace réservé de l'image des diapositives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not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ACF66D89-4F26-4B8B-BAE2-5831472CD78A}" type="slidenum">
              <a:rPr lang="fr-FR" smtClean="0"/>
              <a:pPr/>
              <a:t>‹N°›</a:t>
            </a:fld>
            <a:endParaRPr lang="fr-FR"/>
          </a:p>
        </p:txBody>
      </p:sp>
    </p:spTree>
    <p:extLst>
      <p:ext uri="{BB962C8B-B14F-4D97-AF65-F5344CB8AC3E}">
        <p14:creationId xmlns:p14="http://schemas.microsoft.com/office/powerpoint/2010/main" val="373056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F66D89-4F26-4B8B-BAE2-5831472CD78A}" type="slidenum">
              <a:rPr lang="fr-FR" smtClean="0"/>
              <a:pPr/>
              <a:t>1</a:t>
            </a:fld>
            <a:endParaRPr lang="fr-FR"/>
          </a:p>
        </p:txBody>
      </p:sp>
    </p:spTree>
    <p:extLst>
      <p:ext uri="{BB962C8B-B14F-4D97-AF65-F5344CB8AC3E}">
        <p14:creationId xmlns:p14="http://schemas.microsoft.com/office/powerpoint/2010/main" val="127016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print">
            <a:duotone>
              <a:prstClr val="black"/>
              <a:srgbClr val="8B92C0">
                <a:tint val="45000"/>
                <a:satMod val="400000"/>
              </a:srgbClr>
            </a:duotone>
            <a:extLst>
              <a:ext uri="{28A0092B-C50C-407E-A947-70E740481C1C}">
                <a14:useLocalDpi xmlns:a14="http://schemas.microsoft.com/office/drawing/2010/main"/>
              </a:ext>
            </a:extLst>
          </a:blip>
          <a:srcRect/>
          <a:stretch/>
        </p:blipFill>
        <p:spPr>
          <a:xfrm>
            <a:off x="0" y="0"/>
            <a:ext cx="12192000" cy="4144963"/>
          </a:xfrm>
          <a:prstGeom prst="rect">
            <a:avLst/>
          </a:prstGeom>
        </p:spPr>
      </p:pic>
      <p:sp>
        <p:nvSpPr>
          <p:cNvPr id="2" name="Titre 1"/>
          <p:cNvSpPr>
            <a:spLocks noGrp="1"/>
          </p:cNvSpPr>
          <p:nvPr>
            <p:ph type="ctrTitle"/>
          </p:nvPr>
        </p:nvSpPr>
        <p:spPr>
          <a:xfrm>
            <a:off x="1524000" y="4411663"/>
            <a:ext cx="9144000" cy="830262"/>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5454650"/>
            <a:ext cx="9144000" cy="4762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E3D5A1-9033-483A-8672-39D24058C356}" type="slidenum">
              <a:rPr lang="fr-FR" smtClean="0"/>
              <a:pPr/>
              <a:t>‹N°›</a:t>
            </a:fld>
            <a:endParaRPr lang="fr-FR"/>
          </a:p>
        </p:txBody>
      </p:sp>
    </p:spTree>
    <p:extLst>
      <p:ext uri="{BB962C8B-B14F-4D97-AF65-F5344CB8AC3E}">
        <p14:creationId xmlns:p14="http://schemas.microsoft.com/office/powerpoint/2010/main" val="375739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16529"/>
            <a:ext cx="10515600" cy="4560434"/>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E3D5A1-9033-483A-8672-39D24058C356}" type="slidenum">
              <a:rPr lang="fr-FR" smtClean="0"/>
              <a:pPr/>
              <a:t>‹N°›</a:t>
            </a:fld>
            <a:endParaRPr lang="fr-FR"/>
          </a:p>
        </p:txBody>
      </p:sp>
      <p:pic>
        <p:nvPicPr>
          <p:cNvPr id="7" name="Image 6">
            <a:extLst>
              <a:ext uri="{FF2B5EF4-FFF2-40B4-BE49-F238E27FC236}">
                <a16:creationId xmlns:a16="http://schemas.microsoft.com/office/drawing/2014/main" id="{3D950EA7-4EA3-2341-92C7-31ADAEBC71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09110" y="0"/>
            <a:ext cx="7882890" cy="1463261"/>
          </a:xfrm>
          <a:prstGeom prst="rect">
            <a:avLst/>
          </a:prstGeom>
        </p:spPr>
      </p:pic>
      <p:sp>
        <p:nvSpPr>
          <p:cNvPr id="8" name="Rectangle 7">
            <a:extLst>
              <a:ext uri="{FF2B5EF4-FFF2-40B4-BE49-F238E27FC236}">
                <a16:creationId xmlns:a16="http://schemas.microsoft.com/office/drawing/2014/main" id="{B1CB1527-2152-D349-828D-C9A7C1704DB8}"/>
              </a:ext>
            </a:extLst>
          </p:cNvPr>
          <p:cNvSpPr/>
          <p:nvPr userDrawn="1"/>
        </p:nvSpPr>
        <p:spPr>
          <a:xfrm>
            <a:off x="0" y="-1"/>
            <a:ext cx="4400550" cy="1463261"/>
          </a:xfrm>
          <a:prstGeom prst="rect">
            <a:avLst/>
          </a:prstGeom>
          <a:solidFill>
            <a:srgbClr val="8B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190291"/>
            <a:ext cx="9563100" cy="1082676"/>
          </a:xfrm>
        </p:spPr>
        <p:txBody>
          <a:bodyPr>
            <a:normAutofit/>
          </a:bodyPr>
          <a:lstStyle>
            <a:lvl1pPr>
              <a:defRPr sz="3600" b="1">
                <a:solidFill>
                  <a:schemeClr val="bg1"/>
                </a:solidFill>
                <a:latin typeface="+mn-lt"/>
              </a:defRPr>
            </a:lvl1pPr>
          </a:lstStyle>
          <a:p>
            <a:r>
              <a:rPr lang="fr-FR" dirty="0"/>
              <a:t>Modifiez le style du titre</a:t>
            </a:r>
          </a:p>
        </p:txBody>
      </p:sp>
    </p:spTree>
    <p:extLst>
      <p:ext uri="{BB962C8B-B14F-4D97-AF65-F5344CB8AC3E}">
        <p14:creationId xmlns:p14="http://schemas.microsoft.com/office/powerpoint/2010/main" val="5897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1" name="Rectangle 10"/>
          <p:cNvSpPr/>
          <p:nvPr userDrawn="1"/>
        </p:nvSpPr>
        <p:spPr>
          <a:xfrm>
            <a:off x="0" y="0"/>
            <a:ext cx="12192000" cy="1447802"/>
          </a:xfrm>
          <a:prstGeom prst="rect">
            <a:avLst/>
          </a:prstGeom>
          <a:solidFill>
            <a:srgbClr val="FB0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RÃ©sultat de recherche d'images pour &quot;mairie du 14Ã¨me arrondissement&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826500" y="-15876"/>
            <a:ext cx="3365500" cy="1841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1850" y="1616528"/>
            <a:ext cx="10515600" cy="294594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E3D5A1-9033-483A-8672-39D24058C356}" type="slidenum">
              <a:rPr lang="fr-FR" smtClean="0"/>
              <a:pPr/>
              <a:t>‹N°›</a:t>
            </a:fld>
            <a:endParaRPr lang="fr-FR"/>
          </a:p>
        </p:txBody>
      </p:sp>
      <p:pic>
        <p:nvPicPr>
          <p:cNvPr id="10" name="Image 9"/>
          <p:cNvPicPr>
            <a:picLocks noChangeAspect="1"/>
          </p:cNvPicPr>
          <p:nvPr userDrawn="1"/>
        </p:nvPicPr>
        <p:blipFill>
          <a:blip r:embed="rId3" cstate="print"/>
          <a:stretch>
            <a:fillRect/>
          </a:stretch>
        </p:blipFill>
        <p:spPr>
          <a:xfrm>
            <a:off x="10693400" y="1117601"/>
            <a:ext cx="1485899" cy="330200"/>
          </a:xfrm>
          <a:prstGeom prst="rect">
            <a:avLst/>
          </a:prstGeom>
        </p:spPr>
      </p:pic>
    </p:spTree>
    <p:extLst>
      <p:ext uri="{BB962C8B-B14F-4D97-AF65-F5344CB8AC3E}">
        <p14:creationId xmlns:p14="http://schemas.microsoft.com/office/powerpoint/2010/main" val="23379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Rectangle 10"/>
          <p:cNvSpPr/>
          <p:nvPr userDrawn="1"/>
        </p:nvSpPr>
        <p:spPr>
          <a:xfrm>
            <a:off x="0" y="0"/>
            <a:ext cx="12192000" cy="1447802"/>
          </a:xfrm>
          <a:prstGeom prst="rect">
            <a:avLst/>
          </a:prstGeom>
          <a:solidFill>
            <a:srgbClr val="FB0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RÃ©sultat de recherche d'images pour &quot;mairie du 14Ã¨me arrondissement&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826500" y="-15876"/>
            <a:ext cx="3365500" cy="1841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365126"/>
            <a:ext cx="10515600" cy="1082676"/>
          </a:xfrm>
        </p:spPr>
        <p:txBody>
          <a:bodyPr/>
          <a:lstStyle>
            <a:lvl1pPr>
              <a:defRPr b="1">
                <a:solidFill>
                  <a:schemeClr val="bg1"/>
                </a:solidFill>
              </a:defRPr>
            </a:lvl1pPr>
          </a:lstStyle>
          <a:p>
            <a:r>
              <a:rPr lang="fr-FR" dirty="0"/>
              <a:t>Modifiez le style du titre</a:t>
            </a:r>
          </a:p>
        </p:txBody>
      </p:sp>
      <p:sp>
        <p:nvSpPr>
          <p:cNvPr id="3" name="Espace réservé du contenu 2"/>
          <p:cNvSpPr>
            <a:spLocks noGrp="1"/>
          </p:cNvSpPr>
          <p:nvPr>
            <p:ph sz="half" idx="1"/>
          </p:nvPr>
        </p:nvSpPr>
        <p:spPr>
          <a:xfrm>
            <a:off x="838200" y="1629677"/>
            <a:ext cx="5181600" cy="456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29677"/>
            <a:ext cx="5181600" cy="4561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E3D5A1-9033-483A-8672-39D24058C356}" type="slidenum">
              <a:rPr lang="fr-FR" smtClean="0"/>
              <a:pPr/>
              <a:t>‹N°›</a:t>
            </a:fld>
            <a:endParaRPr lang="fr-FR"/>
          </a:p>
        </p:txBody>
      </p:sp>
      <p:pic>
        <p:nvPicPr>
          <p:cNvPr id="10" name="Image 9"/>
          <p:cNvPicPr>
            <a:picLocks noChangeAspect="1"/>
          </p:cNvPicPr>
          <p:nvPr userDrawn="1"/>
        </p:nvPicPr>
        <p:blipFill>
          <a:blip r:embed="rId3" cstate="print"/>
          <a:stretch>
            <a:fillRect/>
          </a:stretch>
        </p:blipFill>
        <p:spPr>
          <a:xfrm>
            <a:off x="10693400" y="1117601"/>
            <a:ext cx="1485899" cy="330200"/>
          </a:xfrm>
          <a:prstGeom prst="rect">
            <a:avLst/>
          </a:prstGeom>
        </p:spPr>
      </p:pic>
    </p:spTree>
    <p:extLst>
      <p:ext uri="{BB962C8B-B14F-4D97-AF65-F5344CB8AC3E}">
        <p14:creationId xmlns:p14="http://schemas.microsoft.com/office/powerpoint/2010/main" val="3112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Rectangle 12"/>
          <p:cNvSpPr/>
          <p:nvPr userDrawn="1"/>
        </p:nvSpPr>
        <p:spPr>
          <a:xfrm>
            <a:off x="0" y="0"/>
            <a:ext cx="12192000" cy="1447802"/>
          </a:xfrm>
          <a:prstGeom prst="rect">
            <a:avLst/>
          </a:prstGeom>
          <a:solidFill>
            <a:srgbClr val="FB0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Ã©sultat de recherche d'images pour &quot;mairie du 14Ã¨me arrondissement&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826500" y="-15876"/>
            <a:ext cx="3365500" cy="1841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9788" y="365126"/>
            <a:ext cx="10515600" cy="1082676"/>
          </a:xfrm>
        </p:spPr>
        <p:txBody>
          <a:bodyPr/>
          <a:lstStyle>
            <a:lvl1pPr>
              <a:defRPr b="1">
                <a:solidFill>
                  <a:schemeClr val="bg1"/>
                </a:solidFill>
              </a:defRPr>
            </a:lvl1p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E3D5A1-9033-483A-8672-39D24058C356}" type="slidenum">
              <a:rPr lang="fr-FR" smtClean="0"/>
              <a:pPr/>
              <a:t>‹N°›</a:t>
            </a:fld>
            <a:endParaRPr lang="fr-FR"/>
          </a:p>
        </p:txBody>
      </p:sp>
      <p:pic>
        <p:nvPicPr>
          <p:cNvPr id="12" name="Image 11"/>
          <p:cNvPicPr>
            <a:picLocks noChangeAspect="1"/>
          </p:cNvPicPr>
          <p:nvPr userDrawn="1"/>
        </p:nvPicPr>
        <p:blipFill>
          <a:blip r:embed="rId3" cstate="print"/>
          <a:stretch>
            <a:fillRect/>
          </a:stretch>
        </p:blipFill>
        <p:spPr>
          <a:xfrm>
            <a:off x="10693400" y="1117601"/>
            <a:ext cx="1485899" cy="330200"/>
          </a:xfrm>
          <a:prstGeom prst="rect">
            <a:avLst/>
          </a:prstGeom>
        </p:spPr>
      </p:pic>
    </p:spTree>
    <p:extLst>
      <p:ext uri="{BB962C8B-B14F-4D97-AF65-F5344CB8AC3E}">
        <p14:creationId xmlns:p14="http://schemas.microsoft.com/office/powerpoint/2010/main" val="302178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Rectangle 8"/>
          <p:cNvSpPr/>
          <p:nvPr userDrawn="1"/>
        </p:nvSpPr>
        <p:spPr>
          <a:xfrm>
            <a:off x="0" y="0"/>
            <a:ext cx="12192000" cy="1447802"/>
          </a:xfrm>
          <a:prstGeom prst="rect">
            <a:avLst/>
          </a:prstGeom>
          <a:solidFill>
            <a:srgbClr val="FB0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RÃ©sultat de recherche d'images pour &quot;mairie du 14Ã¨me arrondissement&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826500" y="-15876"/>
            <a:ext cx="3365500" cy="1841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365125"/>
            <a:ext cx="10515600" cy="1098553"/>
          </a:xfrm>
        </p:spPr>
        <p:txBody>
          <a:bodyPr/>
          <a:lstStyle>
            <a:lvl1pPr>
              <a:defRPr b="1">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07274FD6-A24C-4204-9C09-4C9C843565B2}" type="datetimeFigureOut">
              <a:rPr lang="fr-FR" smtClean="0"/>
              <a:pPr/>
              <a:t>24/04/2023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E3D5A1-9033-483A-8672-39D24058C356}" type="slidenum">
              <a:rPr lang="fr-FR" smtClean="0"/>
              <a:pPr/>
              <a:t>‹N°›</a:t>
            </a:fld>
            <a:endParaRPr lang="fr-FR"/>
          </a:p>
        </p:txBody>
      </p:sp>
      <p:pic>
        <p:nvPicPr>
          <p:cNvPr id="8" name="Image 7"/>
          <p:cNvPicPr>
            <a:picLocks noChangeAspect="1"/>
          </p:cNvPicPr>
          <p:nvPr userDrawn="1"/>
        </p:nvPicPr>
        <p:blipFill>
          <a:blip r:embed="rId3" cstate="print"/>
          <a:stretch>
            <a:fillRect/>
          </a:stretch>
        </p:blipFill>
        <p:spPr>
          <a:xfrm>
            <a:off x="10693400" y="1117601"/>
            <a:ext cx="1485899" cy="330200"/>
          </a:xfrm>
          <a:prstGeom prst="rect">
            <a:avLst/>
          </a:prstGeom>
        </p:spPr>
      </p:pic>
    </p:spTree>
    <p:extLst>
      <p:ext uri="{BB962C8B-B14F-4D97-AF65-F5344CB8AC3E}">
        <p14:creationId xmlns:p14="http://schemas.microsoft.com/office/powerpoint/2010/main" val="4038805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74FD6-A24C-4204-9C09-4C9C843565B2}" type="datetimeFigureOut">
              <a:rPr lang="fr-FR" smtClean="0"/>
              <a:pPr/>
              <a:t>24/04/2023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3D5A1-9033-483A-8672-39D24058C356}" type="slidenum">
              <a:rPr lang="fr-FR" smtClean="0"/>
              <a:pPr/>
              <a:t>‹N°›</a:t>
            </a:fld>
            <a:endParaRPr lang="fr-FR"/>
          </a:p>
        </p:txBody>
      </p:sp>
    </p:spTree>
    <p:extLst>
      <p:ext uri="{BB962C8B-B14F-4D97-AF65-F5344CB8AC3E}">
        <p14:creationId xmlns:p14="http://schemas.microsoft.com/office/powerpoint/2010/main" val="3291409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ripherique-voie-dediee.paris/reunion-publique-17-avril" TargetMode="External"/><Relationship Id="rId2" Type="http://schemas.openxmlformats.org/officeDocument/2006/relationships/hyperlink" Target="https://www.peripherique-voie-dediee.par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64812" y="4210215"/>
            <a:ext cx="10093518" cy="1838077"/>
          </a:xfrm>
        </p:spPr>
        <p:txBody>
          <a:bodyPr>
            <a:noAutofit/>
          </a:bodyPr>
          <a:lstStyle/>
          <a:p>
            <a:br>
              <a:rPr lang="fr-FR" sz="6600" b="1" dirty="0">
                <a:latin typeface="+mn-lt"/>
              </a:rPr>
            </a:br>
            <a:br>
              <a:rPr lang="fr-FR" sz="6600" b="1" dirty="0">
                <a:latin typeface="+mn-lt"/>
              </a:rPr>
            </a:br>
            <a:r>
              <a:rPr lang="fr-FR" b="1" dirty="0">
                <a:latin typeface="+mn-lt"/>
              </a:rPr>
              <a:t>Réunion des conseillers   </a:t>
            </a:r>
            <a:br>
              <a:rPr lang="fr-FR" b="1" dirty="0">
                <a:latin typeface="+mn-lt"/>
              </a:rPr>
            </a:br>
            <a:r>
              <a:rPr lang="fr-FR" b="1" dirty="0">
                <a:latin typeface="+mn-lt"/>
              </a:rPr>
              <a:t>du 20/04/2022</a:t>
            </a:r>
          </a:p>
        </p:txBody>
      </p:sp>
      <p:sp>
        <p:nvSpPr>
          <p:cNvPr id="5" name="Sous-titre 4"/>
          <p:cNvSpPr>
            <a:spLocks noGrp="1"/>
          </p:cNvSpPr>
          <p:nvPr>
            <p:ph type="subTitle" idx="1"/>
          </p:nvPr>
        </p:nvSpPr>
        <p:spPr>
          <a:xfrm>
            <a:off x="3093720" y="6065520"/>
            <a:ext cx="8961120" cy="655320"/>
          </a:xfrm>
        </p:spPr>
        <p:txBody>
          <a:bodyPr>
            <a:noAutofit/>
          </a:bodyPr>
          <a:lstStyle/>
          <a:p>
            <a:r>
              <a:rPr lang="fr-FR" sz="3600" b="1" dirty="0">
                <a:solidFill>
                  <a:srgbClr val="8B92C0"/>
                </a:solidFill>
              </a:rPr>
              <a:t>Conseil de Quartier Montparnasse / Raspail</a:t>
            </a:r>
          </a:p>
        </p:txBody>
      </p:sp>
      <p:sp>
        <p:nvSpPr>
          <p:cNvPr id="2" name="Rectangle 1">
            <a:extLst>
              <a:ext uri="{FF2B5EF4-FFF2-40B4-BE49-F238E27FC236}">
                <a16:creationId xmlns:a16="http://schemas.microsoft.com/office/drawing/2014/main" id="{F724FC9F-9A6F-8F44-8F28-F2FDD53841A3}"/>
              </a:ext>
            </a:extLst>
          </p:cNvPr>
          <p:cNvSpPr/>
          <p:nvPr/>
        </p:nvSpPr>
        <p:spPr>
          <a:xfrm>
            <a:off x="2650435" y="2093845"/>
            <a:ext cx="1616765" cy="371061"/>
          </a:xfrm>
          <a:prstGeom prst="rect">
            <a:avLst/>
          </a:prstGeom>
          <a:solidFill>
            <a:srgbClr val="363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2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9F636F3-B910-2CF9-A916-F6BA09F1BA11}"/>
              </a:ext>
            </a:extLst>
          </p:cNvPr>
          <p:cNvSpPr>
            <a:spLocks noGrp="1"/>
          </p:cNvSpPr>
          <p:nvPr>
            <p:ph idx="1"/>
          </p:nvPr>
        </p:nvSpPr>
        <p:spPr>
          <a:xfrm>
            <a:off x="838200" y="1463259"/>
            <a:ext cx="10731500" cy="5394741"/>
          </a:xfrm>
        </p:spPr>
        <p:txBody>
          <a:bodyPr>
            <a:normAutofit fontScale="70000" lnSpcReduction="20000"/>
          </a:bodyPr>
          <a:lstStyle/>
          <a:p>
            <a:pPr marL="0" indent="0">
              <a:buNone/>
            </a:pPr>
            <a:r>
              <a:rPr lang="fr-FR" dirty="0"/>
              <a:t> </a:t>
            </a:r>
          </a:p>
          <a:p>
            <a:r>
              <a:rPr lang="fr-FR" sz="3100" dirty="0"/>
              <a:t>19h00 – 20h00 : Propreté, gestion des déchets et recyclage</a:t>
            </a:r>
          </a:p>
          <a:p>
            <a:pPr lvl="1"/>
            <a:r>
              <a:rPr lang="fr-FR" dirty="0" err="1"/>
              <a:t>Sinda</a:t>
            </a:r>
            <a:r>
              <a:rPr lang="fr-FR" dirty="0"/>
              <a:t> </a:t>
            </a:r>
            <a:r>
              <a:rPr lang="fr-FR" dirty="0" err="1"/>
              <a:t>Matmati</a:t>
            </a:r>
            <a:r>
              <a:rPr lang="fr-FR" dirty="0"/>
              <a:t>, adjointe en charge de la transition écologique, du plan climat, de la propreté et de l'économie circulaire</a:t>
            </a:r>
          </a:p>
          <a:p>
            <a:pPr lvl="1"/>
            <a:r>
              <a:rPr lang="fr-FR" dirty="0"/>
              <a:t>M Julien </a:t>
            </a:r>
            <a:r>
              <a:rPr lang="fr-FR" dirty="0" err="1"/>
              <a:t>Flageul</a:t>
            </a:r>
            <a:r>
              <a:rPr lang="fr-FR" dirty="0"/>
              <a:t>, chef de division du 14ème</a:t>
            </a:r>
          </a:p>
          <a:p>
            <a:pPr lvl="1"/>
            <a:r>
              <a:rPr lang="fr-FR" dirty="0"/>
              <a:t>Mme Catherine </a:t>
            </a:r>
            <a:r>
              <a:rPr lang="fr-FR" dirty="0" err="1"/>
              <a:t>Boux</a:t>
            </a:r>
            <a:r>
              <a:rPr lang="fr-FR" dirty="0"/>
              <a:t> , SYCTOM.</a:t>
            </a:r>
          </a:p>
          <a:p>
            <a:pPr lvl="1"/>
            <a:endParaRPr lang="fr-FR" dirty="0"/>
          </a:p>
          <a:p>
            <a:r>
              <a:rPr lang="fr-FR" sz="3100" dirty="0"/>
              <a:t>20h00 – 20h10 – Echange sur les modalités de votation sur les trottinettes – Alain Fargues</a:t>
            </a:r>
          </a:p>
          <a:p>
            <a:endParaRPr lang="fr-FR" dirty="0"/>
          </a:p>
          <a:p>
            <a:r>
              <a:rPr lang="fr-FR" sz="3100" dirty="0"/>
              <a:t>20h10 – 20h25  - Observatoire de la démocratie locale – Patricia Bay</a:t>
            </a:r>
          </a:p>
          <a:p>
            <a:endParaRPr lang="fr-FR" dirty="0"/>
          </a:p>
          <a:p>
            <a:r>
              <a:rPr lang="fr-FR" sz="3100" dirty="0"/>
              <a:t>20h25 – 20h45 – Informations diverses – Christine Chapuis</a:t>
            </a:r>
          </a:p>
          <a:p>
            <a:pPr lvl="1"/>
            <a:r>
              <a:rPr lang="fr-FR" dirty="0"/>
              <a:t>PC sur Saint Vincent de Paul</a:t>
            </a:r>
          </a:p>
          <a:p>
            <a:pPr lvl="1"/>
            <a:r>
              <a:rPr lang="fr-FR" dirty="0"/>
              <a:t>PLU</a:t>
            </a:r>
          </a:p>
          <a:p>
            <a:pPr lvl="1"/>
            <a:r>
              <a:rPr lang="fr-FR" dirty="0"/>
              <a:t>Tour et centre commercial Montparnasse</a:t>
            </a:r>
          </a:p>
          <a:p>
            <a:pPr lvl="1"/>
            <a:r>
              <a:rPr lang="fr-FR" dirty="0"/>
              <a:t>Création voie Vélo rue du faubourg </a:t>
            </a:r>
            <a:r>
              <a:rPr lang="fr-FR" dirty="0" err="1"/>
              <a:t>Saint-jacques</a:t>
            </a:r>
            <a:r>
              <a:rPr lang="fr-FR" dirty="0"/>
              <a:t> (JJ Renard)</a:t>
            </a:r>
          </a:p>
          <a:p>
            <a:pPr lvl="1"/>
            <a:endParaRPr lang="fr-FR" dirty="0"/>
          </a:p>
          <a:p>
            <a:r>
              <a:rPr lang="fr-FR" sz="3100" dirty="0"/>
              <a:t>20h45 – 21h00 - La parole aux habitants</a:t>
            </a:r>
          </a:p>
          <a:p>
            <a:endParaRPr lang="fr-FR" dirty="0"/>
          </a:p>
        </p:txBody>
      </p:sp>
      <p:sp>
        <p:nvSpPr>
          <p:cNvPr id="3" name="Titre 2">
            <a:extLst>
              <a:ext uri="{FF2B5EF4-FFF2-40B4-BE49-F238E27FC236}">
                <a16:creationId xmlns:a16="http://schemas.microsoft.com/office/drawing/2014/main" id="{B1C5ED72-CE74-51C5-0700-0FE03B24778D}"/>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377946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fontScale="90000"/>
          </a:bodyPr>
          <a:lstStyle/>
          <a:p>
            <a:r>
              <a:rPr lang="fr-FR" dirty="0"/>
              <a:t>20h25 – 20h45 – Informations diverses</a:t>
            </a:r>
            <a:br>
              <a:rPr lang="fr-FR" dirty="0"/>
            </a:br>
            <a:r>
              <a:rPr lang="fr-FR" dirty="0"/>
              <a:t>Les permis de construire sur Saint Vincent de Paul</a:t>
            </a:r>
          </a:p>
        </p:txBody>
      </p:sp>
      <p:sp>
        <p:nvSpPr>
          <p:cNvPr id="4" name="AutoShape 2" descr="SVP - Note d'avancement 230321 (CQ).pdf">
            <a:extLst>
              <a:ext uri="{FF2B5EF4-FFF2-40B4-BE49-F238E27FC236}">
                <a16:creationId xmlns:a16="http://schemas.microsoft.com/office/drawing/2014/main" id="{FD012CC3-8F51-D6FC-AA14-FAB34B187248}"/>
              </a:ext>
            </a:extLst>
          </p:cNvPr>
          <p:cNvSpPr>
            <a:spLocks noGrp="1" noChangeAspect="1" noChangeArrowheads="1"/>
          </p:cNvSpPr>
          <p:nvPr>
            <p:ph idx="1"/>
          </p:nvPr>
        </p:nvSpPr>
        <p:spPr bwMode="auto">
          <a:xfrm>
            <a:off x="1517073" y="5204856"/>
            <a:ext cx="10515600" cy="45604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a:p>
            <a:endParaRPr lang="fr-FR" dirty="0"/>
          </a:p>
          <a:p>
            <a:endParaRPr lang="fr-FR" dirty="0"/>
          </a:p>
          <a:p>
            <a:endParaRPr lang="fr-FR" dirty="0"/>
          </a:p>
        </p:txBody>
      </p:sp>
      <p:sp>
        <p:nvSpPr>
          <p:cNvPr id="6" name="Rectangle 9">
            <a:extLst>
              <a:ext uri="{FF2B5EF4-FFF2-40B4-BE49-F238E27FC236}">
                <a16:creationId xmlns:a16="http://schemas.microsoft.com/office/drawing/2014/main" id="{570FBAA1-D309-A3C3-9CFC-2E91C6F6D3CC}"/>
              </a:ext>
            </a:extLst>
          </p:cNvPr>
          <p:cNvSpPr>
            <a:spLocks noChangeArrowheads="1"/>
          </p:cNvSpPr>
          <p:nvPr/>
        </p:nvSpPr>
        <p:spPr bwMode="auto">
          <a:xfrm>
            <a:off x="567884" y="1459138"/>
            <a:ext cx="1105623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rebuchet MS" panose="020B0703020202090204" pitchFamily="34" charset="0"/>
              </a:rPr>
              <a:t>1. Petit/Chaufferie </a:t>
            </a:r>
            <a:endParaRPr kumimoji="0" lang="fr-FR" altLang="fr-FR" sz="1400" b="1"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PC </a:t>
            </a:r>
            <a:r>
              <a:rPr kumimoji="0" lang="fr-FR" altLang="fr-FR" sz="1400" b="0" i="0" u="none" strike="noStrike" cap="none" normalizeH="0" baseline="0" dirty="0" err="1">
                <a:ln>
                  <a:noFill/>
                </a:ln>
                <a:effectLst/>
                <a:latin typeface="Trebuchet MS" panose="020B0703020202090204" pitchFamily="34" charset="0"/>
              </a:rPr>
              <a:t>purgés</a:t>
            </a:r>
            <a:r>
              <a:rPr kumimoji="0" lang="fr-FR" altLang="fr-FR" sz="1400" b="0" i="0" u="none" strike="noStrike" cap="none" normalizeH="0" baseline="0" dirty="0">
                <a:ln>
                  <a:noFill/>
                </a:ln>
                <a:effectLst/>
                <a:latin typeface="Trebuchet MS" panose="020B0703020202090204" pitchFamily="34" charset="0"/>
              </a:rPr>
              <a:t>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err="1">
                <a:ln>
                  <a:noFill/>
                </a:ln>
                <a:effectLst/>
                <a:latin typeface="Trebuchet MS" panose="020B0703020202090204" pitchFamily="34" charset="0"/>
              </a:rPr>
              <a:t>Démarrage</a:t>
            </a:r>
            <a:r>
              <a:rPr kumimoji="0" lang="fr-FR" altLang="fr-FR" sz="1400" b="0" i="0" u="none" strike="noStrike" cap="none" normalizeH="0" baseline="0" dirty="0">
                <a:ln>
                  <a:noFill/>
                </a:ln>
                <a:effectLst/>
                <a:latin typeface="Trebuchet MS" panose="020B0703020202090204" pitchFamily="34" charset="0"/>
              </a:rPr>
              <a:t> des injections mi-avril, </a:t>
            </a:r>
            <a:r>
              <a:rPr kumimoji="0" lang="fr-FR" altLang="fr-FR" sz="1400" b="0" i="0" u="none" strike="noStrike" cap="none" normalizeH="0" baseline="0" dirty="0" err="1">
                <a:ln>
                  <a:noFill/>
                </a:ln>
                <a:effectLst/>
                <a:latin typeface="Trebuchet MS" panose="020B0703020202090204" pitchFamily="34" charset="0"/>
              </a:rPr>
              <a:t>Démarrage</a:t>
            </a:r>
            <a:r>
              <a:rPr kumimoji="0" lang="fr-FR" altLang="fr-FR" sz="1400" b="0" i="0" u="none" strike="noStrike" cap="none" normalizeH="0" baseline="0" dirty="0">
                <a:ln>
                  <a:noFill/>
                </a:ln>
                <a:effectLst/>
                <a:latin typeface="Trebuchet MS" panose="020B0703020202090204" pitchFamily="34" charset="0"/>
              </a:rPr>
              <a:t> des travaux des </a:t>
            </a:r>
            <a:r>
              <a:rPr kumimoji="0" lang="fr-FR" altLang="fr-FR" sz="1400" b="0" i="0" u="none" strike="noStrike" cap="none" normalizeH="0" baseline="0" dirty="0" err="1">
                <a:ln>
                  <a:noFill/>
                </a:ln>
                <a:effectLst/>
                <a:latin typeface="Trebuchet MS" panose="020B0703020202090204" pitchFamily="34" charset="0"/>
              </a:rPr>
              <a:t>bâtiments</a:t>
            </a:r>
            <a:r>
              <a:rPr kumimoji="0" lang="fr-FR" altLang="fr-FR" sz="1400" b="0" i="0" u="none" strike="noStrike" cap="none" normalizeH="0" baseline="0" dirty="0">
                <a:ln>
                  <a:noFill/>
                </a:ln>
                <a:effectLst/>
                <a:latin typeface="Trebuchet MS" panose="020B0703020202090204" pitchFamily="34" charset="0"/>
              </a:rPr>
              <a:t> avant l’</a:t>
            </a:r>
            <a:r>
              <a:rPr kumimoji="0" lang="fr-FR" altLang="fr-FR" sz="1400" b="0" i="0" u="none" strike="noStrike" cap="none" normalizeH="0" baseline="0" dirty="0" err="1">
                <a:ln>
                  <a:noFill/>
                </a:ln>
                <a:effectLst/>
                <a:latin typeface="Trebuchet MS" panose="020B0703020202090204" pitchFamily="34" charset="0"/>
              </a:rPr>
              <a:t>éte</a:t>
            </a:r>
            <a:r>
              <a:rPr kumimoji="0" lang="fr-FR" altLang="fr-FR" sz="1400" b="0" i="0" u="none" strike="noStrike" cap="none" normalizeH="0" baseline="0" dirty="0">
                <a:ln>
                  <a:noFill/>
                </a:ln>
                <a:effectLst/>
                <a:latin typeface="Trebuchet MS" panose="020B0703020202090204" pitchFamily="34" charset="0"/>
              </a:rPr>
              <a:t>́ (ou en septembre au plus tard)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Courier New" panose="02070309020205020404" pitchFamily="49" charset="0"/>
              </a:rPr>
              <a:t>o </a:t>
            </a:r>
            <a:r>
              <a:rPr kumimoji="0" lang="fr-FR" altLang="fr-FR" sz="1400" b="0" i="0" u="none" strike="noStrike" cap="none" normalizeH="0" baseline="0" dirty="0">
                <a:ln>
                  <a:noFill/>
                </a:ln>
                <a:effectLst/>
                <a:latin typeface="Trebuchet MS" panose="020B0703020202090204" pitchFamily="34" charset="0"/>
              </a:rPr>
              <a:t>Petit (RIVP) : 187 logements sociaux et </a:t>
            </a:r>
            <a:r>
              <a:rPr kumimoji="0" lang="fr-FR" altLang="fr-FR" sz="1400" b="0" i="0" u="none" strike="noStrike" cap="none" normalizeH="0" baseline="0" dirty="0" err="1">
                <a:ln>
                  <a:noFill/>
                </a:ln>
                <a:effectLst/>
                <a:latin typeface="Trebuchet MS" panose="020B0703020202090204" pitchFamily="34" charset="0"/>
              </a:rPr>
              <a:t>intermédiaires</a:t>
            </a: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err="1">
                <a:ln>
                  <a:noFill/>
                </a:ln>
                <a:effectLst/>
                <a:latin typeface="Trebuchet MS" panose="020B0703020202090204" pitchFamily="34" charset="0"/>
              </a:rPr>
              <a:t>activités</a:t>
            </a:r>
            <a:r>
              <a:rPr kumimoji="0" lang="fr-FR" altLang="fr-FR" sz="1400" b="0" i="0" u="none" strike="noStrike" cap="none" normalizeH="0" baseline="0" dirty="0">
                <a:ln>
                  <a:noFill/>
                </a:ln>
                <a:effectLst/>
                <a:latin typeface="Trebuchet MS" panose="020B0703020202090204" pitchFamily="34" charset="0"/>
              </a:rPr>
              <a:t> et commerces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Courier New" panose="02070309020205020404" pitchFamily="49" charset="0"/>
              </a:rPr>
              <a:t>o </a:t>
            </a:r>
            <a:r>
              <a:rPr kumimoji="0" lang="fr-FR" altLang="fr-FR" sz="1400" b="0" i="0" u="none" strike="noStrike" cap="none" normalizeH="0" baseline="0" dirty="0">
                <a:ln>
                  <a:noFill/>
                </a:ln>
                <a:effectLst/>
                <a:latin typeface="Trebuchet MS" panose="020B0703020202090204" pitchFamily="34" charset="0"/>
              </a:rPr>
              <a:t>Chaufferie (PH) : 132 logements sociaux et </a:t>
            </a:r>
            <a:r>
              <a:rPr kumimoji="0" lang="fr-FR" altLang="fr-FR" sz="1400" b="0" i="0" u="none" strike="noStrike" cap="none" normalizeH="0" baseline="0" dirty="0" err="1">
                <a:ln>
                  <a:noFill/>
                </a:ln>
                <a:effectLst/>
                <a:latin typeface="Trebuchet MS" panose="020B0703020202090204" pitchFamily="34" charset="0"/>
              </a:rPr>
              <a:t>intermédiaires</a:t>
            </a:r>
            <a:r>
              <a:rPr kumimoji="0" lang="fr-FR" altLang="fr-FR" sz="1400" b="0" i="0" u="none" strike="noStrike" cap="none" normalizeH="0" baseline="0" dirty="0">
                <a:ln>
                  <a:noFill/>
                </a:ln>
                <a:effectLst/>
                <a:latin typeface="Trebuchet MS" panose="020B0703020202090204" pitchFamily="34" charset="0"/>
              </a:rPr>
              <a:t>, un atelier municipal  (DEVE), </a:t>
            </a:r>
            <a:r>
              <a:rPr kumimoji="0" lang="fr-FR" altLang="fr-FR" sz="1400" b="0" i="0" u="none" strike="noStrike" cap="none" normalizeH="0" baseline="0" dirty="0" err="1">
                <a:ln>
                  <a:noFill/>
                </a:ln>
                <a:effectLst/>
                <a:latin typeface="Trebuchet MS" panose="020B0703020202090204" pitchFamily="34" charset="0"/>
              </a:rPr>
              <a:t>activités</a:t>
            </a:r>
            <a:r>
              <a:rPr kumimoji="0" lang="fr-FR" altLang="fr-FR" sz="1400" b="0" i="0" u="none" strike="noStrike" cap="none" normalizeH="0" baseline="0" dirty="0">
                <a:ln>
                  <a:noFill/>
                </a:ln>
                <a:effectLst/>
                <a:latin typeface="Trebuchet MS" panose="020B0703020202090204" pitchFamily="34" charset="0"/>
              </a:rPr>
              <a:t> et commerces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rebuchet MS" panose="020B0703020202090204" pitchFamily="34" charset="0"/>
              </a:rPr>
              <a:t>2. </a:t>
            </a:r>
            <a:r>
              <a:rPr kumimoji="0" lang="fr-FR" altLang="fr-FR" sz="1400" b="1" i="0" u="sng" strike="noStrike" cap="none" normalizeH="0" baseline="0" dirty="0" err="1">
                <a:ln>
                  <a:noFill/>
                </a:ln>
                <a:effectLst/>
                <a:latin typeface="Trebuchet MS" panose="020B0703020202090204" pitchFamily="34" charset="0"/>
              </a:rPr>
              <a:t>Façade</a:t>
            </a:r>
            <a:r>
              <a:rPr kumimoji="0" lang="fr-FR" altLang="fr-FR" sz="1400" b="1" i="0" u="sng" strike="noStrike" cap="none" normalizeH="0" baseline="0" dirty="0">
                <a:ln>
                  <a:noFill/>
                </a:ln>
                <a:effectLst/>
                <a:latin typeface="Trebuchet MS" panose="020B0703020202090204" pitchFamily="34" charset="0"/>
              </a:rPr>
              <a:t> Denfert (Cogedim, Histoire et Patrimoine, CDC Habitat) </a:t>
            </a:r>
            <a:endParaRPr kumimoji="0" lang="fr-FR" altLang="fr-FR" sz="1400" b="1"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PC purgé.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err="1">
                <a:ln>
                  <a:noFill/>
                </a:ln>
                <a:effectLst/>
                <a:latin typeface="Trebuchet MS" panose="020B0703020202090204" pitchFamily="34" charset="0"/>
              </a:rPr>
              <a:t>Démarrage</a:t>
            </a:r>
            <a:r>
              <a:rPr kumimoji="0" lang="fr-FR" altLang="fr-FR" sz="1400" b="0" i="0" u="none" strike="noStrike" cap="none" normalizeH="0" baseline="0" dirty="0">
                <a:ln>
                  <a:noFill/>
                </a:ln>
                <a:effectLst/>
                <a:latin typeface="Trebuchet MS" panose="020B0703020202090204" pitchFamily="34" charset="0"/>
              </a:rPr>
              <a:t> des travaux 2024.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Rappel du programme : 50 logements (libres et </a:t>
            </a:r>
            <a:r>
              <a:rPr kumimoji="0" lang="fr-FR" altLang="fr-FR" sz="1400" b="0" i="0" u="none" strike="noStrike" cap="none" normalizeH="0" baseline="0" dirty="0" err="1">
                <a:ln>
                  <a:noFill/>
                </a:ln>
                <a:effectLst/>
                <a:latin typeface="Trebuchet MS" panose="020B0703020202090204" pitchFamily="34" charset="0"/>
              </a:rPr>
              <a:t>intermédiaires</a:t>
            </a: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err="1">
                <a:ln>
                  <a:noFill/>
                </a:ln>
                <a:effectLst/>
                <a:latin typeface="Trebuchet MS" panose="020B0703020202090204" pitchFamily="34" charset="0"/>
              </a:rPr>
              <a:t>équipement</a:t>
            </a:r>
            <a:r>
              <a:rPr kumimoji="0" lang="fr-FR" altLang="fr-FR" sz="1400" b="0" i="0" u="none" strike="noStrike" cap="none" normalizeH="0" baseline="0" dirty="0">
                <a:ln>
                  <a:noFill/>
                </a:ln>
                <a:effectLst/>
                <a:latin typeface="Trebuchet MS" panose="020B0703020202090204" pitchFamily="34" charset="0"/>
              </a:rPr>
              <a:t> culturel, </a:t>
            </a:r>
            <a:r>
              <a:rPr kumimoji="0" lang="fr-FR" altLang="fr-FR" sz="1400" b="0" i="0" u="none" strike="noStrike" cap="none" normalizeH="0" baseline="0" dirty="0" err="1">
                <a:ln>
                  <a:noFill/>
                </a:ln>
                <a:effectLst/>
                <a:latin typeface="Trebuchet MS" panose="020B0703020202090204" pitchFamily="34" charset="0"/>
              </a:rPr>
              <a:t>activités</a:t>
            </a:r>
            <a:r>
              <a:rPr kumimoji="0" lang="fr-FR" altLang="fr-FR" sz="1400" b="0" i="0" u="none" strike="noStrike" cap="none" normalizeH="0" baseline="0" dirty="0">
                <a:ln>
                  <a:noFill/>
                </a:ln>
                <a:effectLst/>
                <a:latin typeface="Trebuchet MS" panose="020B0703020202090204" pitchFamily="34" charset="0"/>
              </a:rPr>
              <a:t>, incubateur, centrale de </a:t>
            </a:r>
            <a:r>
              <a:rPr kumimoji="0" lang="fr-FR" altLang="fr-FR" sz="1400" b="0" i="0" u="none" strike="noStrike" cap="none" normalizeH="0" baseline="0" dirty="0" err="1">
                <a:ln>
                  <a:noFill/>
                </a:ln>
                <a:effectLst/>
                <a:latin typeface="Trebuchet MS" panose="020B0703020202090204" pitchFamily="34" charset="0"/>
              </a:rPr>
              <a:t>mobilités</a:t>
            </a:r>
            <a:r>
              <a:rPr kumimoji="0" lang="fr-FR" altLang="fr-FR" sz="1400" b="0" i="0" u="none" strike="noStrike" cap="none" normalizeH="0" baseline="0" dirty="0">
                <a:ln>
                  <a:noFill/>
                </a:ln>
                <a:effectLst/>
                <a:latin typeface="Trebuchet MS" panose="020B070302020209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rebuchet MS" panose="020B0703020202090204" pitchFamily="34" charset="0"/>
              </a:rPr>
              <a:t>3. Lelong (Quartus) </a:t>
            </a:r>
            <a:endParaRPr kumimoji="0" lang="fr-FR" altLang="fr-FR" sz="1400" b="1"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PC accordé.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a:ln>
                  <a:noFill/>
                </a:ln>
                <a:solidFill>
                  <a:srgbClr val="FF0000"/>
                </a:solidFill>
                <a:effectLst/>
                <a:latin typeface="Trebuchet MS" panose="020B0703020202090204" pitchFamily="34" charset="0"/>
              </a:rPr>
              <a:t>Recours contentieux </a:t>
            </a:r>
            <a:r>
              <a:rPr kumimoji="0" lang="fr-FR" altLang="fr-FR" sz="1400" b="0" i="0" u="none" strike="noStrike" cap="none" normalizeH="0" baseline="0" dirty="0" err="1">
                <a:ln>
                  <a:noFill/>
                </a:ln>
                <a:solidFill>
                  <a:srgbClr val="FF0000"/>
                </a:solidFill>
                <a:effectLst/>
                <a:latin typeface="Trebuchet MS" panose="020B0703020202090204" pitchFamily="34" charset="0"/>
              </a:rPr>
              <a:t>déposés</a:t>
            </a:r>
            <a:r>
              <a:rPr kumimoji="0" lang="fr-FR" altLang="fr-FR" sz="1400" b="0" i="0" u="none" strike="noStrike" cap="none" normalizeH="0" baseline="0" dirty="0">
                <a:ln>
                  <a:noFill/>
                </a:ln>
                <a:solidFill>
                  <a:srgbClr val="FF0000"/>
                </a:solidFill>
                <a:effectLst/>
                <a:latin typeface="Trebuchet MS" panose="020B0703020202090204" pitchFamily="34" charset="0"/>
              </a:rPr>
              <a:t> et en cours d’instruction. </a:t>
            </a:r>
            <a:endParaRPr kumimoji="0" lang="fr-FR" altLang="fr-FR" sz="14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Rappel du programme : 130 logements (accession et BRS), </a:t>
            </a:r>
            <a:r>
              <a:rPr kumimoji="0" lang="fr-FR" altLang="fr-FR" sz="1400" b="0" i="0" u="none" strike="noStrike" cap="none" normalizeH="0" baseline="0" dirty="0" err="1">
                <a:ln>
                  <a:noFill/>
                </a:ln>
                <a:effectLst/>
                <a:latin typeface="Trebuchet MS" panose="020B0703020202090204" pitchFamily="34" charset="0"/>
              </a:rPr>
              <a:t>activités</a:t>
            </a:r>
            <a:r>
              <a:rPr kumimoji="0" lang="fr-FR" altLang="fr-FR" sz="1400" b="0" i="0" u="none" strike="noStrike" cap="none" normalizeH="0" baseline="0" dirty="0">
                <a:ln>
                  <a:noFill/>
                </a:ln>
                <a:effectLst/>
                <a:latin typeface="Trebuchet MS" panose="020B070302020209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rebuchet MS" panose="020B0703020202090204" pitchFamily="34" charset="0"/>
              </a:rPr>
              <a:t>4. Pinard (Ville de Paris) </a:t>
            </a:r>
            <a:endParaRPr kumimoji="0" lang="fr-FR" altLang="fr-FR" sz="1400" b="1"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PC purgé.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Appels d’offres en cours pour </a:t>
            </a:r>
            <a:r>
              <a:rPr kumimoji="0" lang="fr-FR" altLang="fr-FR" sz="1400" b="0" i="0" u="none" strike="noStrike" cap="none" normalizeH="0" baseline="0" dirty="0" err="1">
                <a:ln>
                  <a:noFill/>
                </a:ln>
                <a:effectLst/>
                <a:latin typeface="Trebuchet MS" panose="020B0703020202090204" pitchFamily="34" charset="0"/>
              </a:rPr>
              <a:t>sélectionner</a:t>
            </a:r>
            <a:r>
              <a:rPr kumimoji="0" lang="fr-FR" altLang="fr-FR" sz="1400" b="0" i="0" u="none" strike="noStrike" cap="none" normalizeH="0" baseline="0" dirty="0">
                <a:ln>
                  <a:noFill/>
                </a:ln>
                <a:effectLst/>
                <a:latin typeface="Trebuchet MS" panose="020B0703020202090204" pitchFamily="34" charset="0"/>
              </a:rPr>
              <a:t> les entreprises ; </a:t>
            </a:r>
            <a:r>
              <a:rPr kumimoji="0" lang="fr-FR" altLang="fr-FR" sz="1400" b="0" i="0" u="none" strike="noStrike" cap="none" normalizeH="0" baseline="0" dirty="0" err="1">
                <a:ln>
                  <a:noFill/>
                </a:ln>
                <a:effectLst/>
                <a:latin typeface="Trebuchet MS" panose="020B0703020202090204" pitchFamily="34" charset="0"/>
              </a:rPr>
              <a:t>désignation</a:t>
            </a:r>
            <a:r>
              <a:rPr kumimoji="0" lang="fr-FR" altLang="fr-FR" sz="1400" b="0" i="0" u="none" strike="noStrike" cap="none" normalizeH="0" baseline="0" dirty="0">
                <a:ln>
                  <a:noFill/>
                </a:ln>
                <a:effectLst/>
                <a:latin typeface="Trebuchet MS" panose="020B0703020202090204" pitchFamily="34" charset="0"/>
              </a:rPr>
              <a:t> en septembre 2023.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a:t>
            </a:r>
            <a:r>
              <a:rPr kumimoji="0" lang="fr-FR" altLang="fr-FR" sz="1400" b="0" i="0" u="none" strike="noStrike" cap="none" normalizeH="0" baseline="0" dirty="0" err="1">
                <a:ln>
                  <a:noFill/>
                </a:ln>
                <a:effectLst/>
                <a:latin typeface="Trebuchet MS" panose="020B0703020202090204" pitchFamily="34" charset="0"/>
              </a:rPr>
              <a:t>Démarrage</a:t>
            </a:r>
            <a:r>
              <a:rPr kumimoji="0" lang="fr-FR" altLang="fr-FR" sz="1400" b="0" i="0" u="none" strike="noStrike" cap="none" normalizeH="0" baseline="0" dirty="0">
                <a:ln>
                  <a:noFill/>
                </a:ln>
                <a:effectLst/>
                <a:latin typeface="Trebuchet MS" panose="020B0703020202090204" pitchFamily="34" charset="0"/>
              </a:rPr>
              <a:t> des travaux octobre 2023.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Rappel du programme : </a:t>
            </a:r>
            <a:r>
              <a:rPr kumimoji="0" lang="fr-FR" altLang="fr-FR" sz="1400" b="0" i="0" u="none" strike="noStrike" cap="none" normalizeH="0" baseline="0" dirty="0" err="1">
                <a:ln>
                  <a:noFill/>
                </a:ln>
                <a:effectLst/>
                <a:latin typeface="Trebuchet MS" panose="020B0703020202090204" pitchFamily="34" charset="0"/>
              </a:rPr>
              <a:t>école</a:t>
            </a:r>
            <a:r>
              <a:rPr kumimoji="0" lang="fr-FR" altLang="fr-FR" sz="1400" b="0" i="0" u="none" strike="noStrike" cap="none" normalizeH="0" baseline="0" dirty="0">
                <a:ln>
                  <a:noFill/>
                </a:ln>
                <a:effectLst/>
                <a:latin typeface="Trebuchet MS" panose="020B0703020202090204" pitchFamily="34" charset="0"/>
              </a:rPr>
              <a:t> polyvalente 8 classes, </a:t>
            </a:r>
            <a:r>
              <a:rPr kumimoji="0" lang="fr-FR" altLang="fr-FR" sz="1400" b="0" i="0" u="none" strike="noStrike" cap="none" normalizeH="0" baseline="0" dirty="0" err="1">
                <a:ln>
                  <a:noFill/>
                </a:ln>
                <a:effectLst/>
                <a:latin typeface="Trebuchet MS" panose="020B0703020202090204" pitchFamily="34" charset="0"/>
              </a:rPr>
              <a:t>crèche</a:t>
            </a:r>
            <a:r>
              <a:rPr kumimoji="0" lang="fr-FR" altLang="fr-FR" sz="1400" b="0" i="0" u="none" strike="noStrike" cap="none" normalizeH="0" baseline="0" dirty="0">
                <a:ln>
                  <a:noFill/>
                </a:ln>
                <a:effectLst/>
                <a:latin typeface="Trebuchet MS" panose="020B0703020202090204" pitchFamily="34" charset="0"/>
              </a:rPr>
              <a:t> 55 berceaux, gymnase, </a:t>
            </a:r>
            <a:r>
              <a:rPr kumimoji="0" lang="fr-FR" altLang="fr-FR" sz="1400" b="0" i="0" u="none" strike="noStrike" cap="none" normalizeH="0" baseline="0" dirty="0" err="1">
                <a:ln>
                  <a:noFill/>
                </a:ln>
                <a:effectLst/>
                <a:latin typeface="Trebuchet MS" panose="020B0703020202090204" pitchFamily="34" charset="0"/>
              </a:rPr>
              <a:t>activités</a:t>
            </a:r>
            <a:r>
              <a:rPr kumimoji="0" lang="fr-FR" altLang="fr-FR" sz="1400" b="0" i="0" u="none" strike="noStrike" cap="none" normalizeH="0" baseline="0" dirty="0">
                <a:ln>
                  <a:noFill/>
                </a:ln>
                <a:effectLst/>
                <a:latin typeface="Trebuchet MS" panose="020B070302020209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rebuchet MS" panose="020B0703020202090204" pitchFamily="34" charset="0"/>
              </a:rPr>
              <a:t>5. Lepage (PH) </a:t>
            </a:r>
            <a:endParaRPr kumimoji="0" lang="fr-FR" altLang="fr-FR" sz="1400" b="1" i="0" u="sng"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rgbClr val="FF0000"/>
                </a:solidFill>
                <a:effectLst/>
                <a:latin typeface="Trebuchet MS" panose="020B0703020202090204" pitchFamily="34" charset="0"/>
              </a:rPr>
              <a:t>-  PC en cours d’instruction.</a:t>
            </a:r>
            <a:r>
              <a:rPr kumimoji="0" lang="fr-FR" altLang="fr-FR" sz="1400" b="0" i="0" u="none" strike="noStrike" cap="none" normalizeH="0" baseline="0" dirty="0">
                <a:ln>
                  <a:noFill/>
                </a:ln>
                <a:effectLst/>
                <a:latin typeface="Trebuchet MS" panose="020B0703020202090204" pitchFamily="34" charset="0"/>
              </a:rPr>
              <a:t>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effectLst/>
                <a:latin typeface="Trebuchet MS" panose="020B0703020202090204" pitchFamily="34" charset="0"/>
              </a:rPr>
              <a:t>-  Rappel du programme : 23 logements BRS, 10 logements sociaux et un local commercial. </a:t>
            </a:r>
            <a:endParaRPr kumimoji="0" lang="fr-FR" altLang="fr-FR"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p>
        </p:txBody>
      </p:sp>
      <p:pic>
        <p:nvPicPr>
          <p:cNvPr id="1034" name="Picture 10" descr="page1image46655616">
            <a:extLst>
              <a:ext uri="{FF2B5EF4-FFF2-40B4-BE49-F238E27FC236}">
                <a16:creationId xmlns:a16="http://schemas.microsoft.com/office/drawing/2014/main" id="{F602B4C6-D786-DDB6-635F-338FB4996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73" y="5356802"/>
            <a:ext cx="952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46655232">
            <a:extLst>
              <a:ext uri="{FF2B5EF4-FFF2-40B4-BE49-F238E27FC236}">
                <a16:creationId xmlns:a16="http://schemas.microsoft.com/office/drawing/2014/main" id="{51E25AD5-5485-8A33-87C2-37FE1C740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873" y="5356802"/>
            <a:ext cx="3632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46660800">
            <a:extLst>
              <a:ext uri="{FF2B5EF4-FFF2-40B4-BE49-F238E27FC236}">
                <a16:creationId xmlns:a16="http://schemas.microsoft.com/office/drawing/2014/main" id="{A326A1AA-397A-CD5B-539E-629AD9E15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373" y="5356802"/>
            <a:ext cx="952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46656960">
            <a:extLst>
              <a:ext uri="{FF2B5EF4-FFF2-40B4-BE49-F238E27FC236}">
                <a16:creationId xmlns:a16="http://schemas.microsoft.com/office/drawing/2014/main" id="{1AD17157-43E1-8704-6117-CE730E3E4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373" y="5356802"/>
            <a:ext cx="1244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46647744">
            <a:extLst>
              <a:ext uri="{FF2B5EF4-FFF2-40B4-BE49-F238E27FC236}">
                <a16:creationId xmlns:a16="http://schemas.microsoft.com/office/drawing/2014/main" id="{172D2648-06ED-F57B-2E0D-63063D006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873" y="5356802"/>
            <a:ext cx="6985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1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a:bodyPr>
          <a:lstStyle/>
          <a:p>
            <a:pPr marL="0" indent="0" algn="l">
              <a:spcAft>
                <a:spcPts val="0"/>
              </a:spcAft>
              <a:buNone/>
            </a:pPr>
            <a:r>
              <a:rPr lang="fr-FR" sz="2400" b="1" dirty="0">
                <a:solidFill>
                  <a:srgbClr val="000000"/>
                </a:solidFill>
                <a:latin typeface="Calibri" panose="020F0502020204030204" pitchFamily="34" charset="0"/>
              </a:rPr>
              <a:t>C</a:t>
            </a:r>
            <a:r>
              <a:rPr lang="fr-FR" sz="2400" b="1" i="0" u="none" strike="noStrike" dirty="0">
                <a:solidFill>
                  <a:srgbClr val="000000"/>
                </a:solidFill>
                <a:effectLst/>
                <a:latin typeface="Calibri" panose="020F0502020204030204" pitchFamily="34" charset="0"/>
              </a:rPr>
              <a:t>alendrier prévisionnel du PLU :</a:t>
            </a:r>
          </a:p>
          <a:p>
            <a:r>
              <a:rPr lang="fr-FR" sz="1800" dirty="0">
                <a:solidFill>
                  <a:srgbClr val="000000"/>
                </a:solidFill>
                <a:latin typeface="Calibri" panose="020F0502020204030204" pitchFamily="34" charset="0"/>
              </a:rPr>
              <a:t>Accord politique municipalités  : communiqué de presse 7 avril dernier</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r>
              <a:rPr lang="fr-FR" sz="1800" b="0" i="0" u="none" strike="noStrike" dirty="0">
                <a:solidFill>
                  <a:srgbClr val="000000"/>
                </a:solidFill>
                <a:effectLst/>
                <a:latin typeface="Calibri" panose="020F0502020204030204" pitchFamily="34" charset="0"/>
              </a:rPr>
              <a:t>Mi-mai : publication du règlement</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r>
              <a:rPr lang="fr-FR" sz="1800" b="0" i="0" u="none" strike="noStrike" dirty="0">
                <a:solidFill>
                  <a:srgbClr val="000000"/>
                </a:solidFill>
                <a:effectLst/>
                <a:latin typeface="Calibri" panose="020F0502020204030204" pitchFamily="34" charset="0"/>
              </a:rPr>
              <a:t>30 mai : présentation en Conseil d’arrondissement</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r>
              <a:rPr lang="fr-FR" sz="1800" b="0" i="0" u="none" strike="noStrike" dirty="0">
                <a:solidFill>
                  <a:srgbClr val="000000"/>
                </a:solidFill>
                <a:effectLst/>
                <a:latin typeface="Calibri" panose="020F0502020204030204" pitchFamily="34" charset="0"/>
              </a:rPr>
              <a:t>5 juin : présentation en Conseil de Paris pour arrêt</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r>
              <a:rPr lang="fr-FR" sz="1800" b="0" i="0" u="none" strike="noStrike" dirty="0">
                <a:solidFill>
                  <a:srgbClr val="000000"/>
                </a:solidFill>
                <a:effectLst/>
                <a:latin typeface="Calibri" panose="020F0502020204030204" pitchFamily="34" charset="0"/>
              </a:rPr>
              <a:t>Eté 2023 – été 2024 : enquête publique</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r>
              <a:rPr lang="fr-FR" sz="1800" b="0" i="0" u="none" strike="noStrike" dirty="0">
                <a:solidFill>
                  <a:srgbClr val="000000"/>
                </a:solidFill>
                <a:effectLst/>
                <a:latin typeface="Calibri" panose="020F0502020204030204" pitchFamily="34" charset="0"/>
              </a:rPr>
              <a:t>Rentrée 2024 : présentation en Conseil de Paris pour adoption</a:t>
            </a:r>
          </a:p>
          <a:p>
            <a:pPr marL="457200" indent="-228600" algn="l">
              <a:spcAft>
                <a:spcPts val="0"/>
              </a:spcAft>
            </a:pPr>
            <a:endParaRPr lang="fr-FR" sz="1800" dirty="0">
              <a:solidFill>
                <a:srgbClr val="000000"/>
              </a:solidFill>
              <a:latin typeface="Calibri" panose="020F0502020204030204" pitchFamily="34" charset="0"/>
            </a:endParaRPr>
          </a:p>
          <a:p>
            <a:pPr indent="0">
              <a:buNone/>
            </a:pPr>
            <a:r>
              <a:rPr lang="fr-FR" sz="1800" dirty="0">
                <a:solidFill>
                  <a:srgbClr val="000000"/>
                </a:solidFill>
                <a:latin typeface="Calibri" panose="020F0502020204030204" pitchFamily="34" charset="0"/>
              </a:rPr>
              <a:t>L</a:t>
            </a:r>
            <a:r>
              <a:rPr lang="fr-FR" sz="1800" b="0" i="0" u="none" strike="noStrike" dirty="0">
                <a:solidFill>
                  <a:srgbClr val="000000"/>
                </a:solidFill>
                <a:effectLst/>
                <a:latin typeface="Calibri" panose="020F0502020204030204" pitchFamily="34" charset="0"/>
              </a:rPr>
              <a:t>es transparents du communiqué de presse suite à l’accord politique du 7 avril dernier seront diffusés en annexe du compte rendu</a:t>
            </a:r>
            <a:endParaRPr lang="fr-FR" sz="1800" b="0" i="0" u="none" strike="noStrike" dirty="0">
              <a:solidFill>
                <a:srgbClr val="000000"/>
              </a:solidFill>
              <a:effectLst/>
              <a:latin typeface="Times New Roman" panose="02020603050405020304" pitchFamily="18" charset="0"/>
            </a:endParaRPr>
          </a:p>
          <a:p>
            <a:pPr marL="457200" indent="-228600" algn="l">
              <a:spcAft>
                <a:spcPts val="0"/>
              </a:spcAft>
            </a:pPr>
            <a:endParaRPr lang="fr-FR" sz="1800" b="0" i="0" u="none" strike="noStrike" dirty="0">
              <a:solidFill>
                <a:srgbClr val="000000"/>
              </a:solidFill>
              <a:effectLst/>
              <a:latin typeface="Times New Roman" panose="02020603050405020304" pitchFamily="18" charset="0"/>
            </a:endParaRPr>
          </a:p>
          <a:p>
            <a:endParaRPr lang="fr-FR" sz="3200" dirty="0">
              <a:sym typeface="Wingdings" pitchFamily="2" charset="2"/>
            </a:endParaRP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a:bodyPr>
          <a:lstStyle/>
          <a:p>
            <a:r>
              <a:rPr lang="fr-FR" dirty="0"/>
              <a:t>20h25 – 20h45 – Informations diverses</a:t>
            </a:r>
            <a:br>
              <a:rPr lang="fr-FR" dirty="0"/>
            </a:br>
            <a:r>
              <a:rPr lang="fr-FR" dirty="0"/>
              <a:t>L’avancée de la révision du PLU </a:t>
            </a:r>
          </a:p>
        </p:txBody>
      </p:sp>
    </p:spTree>
    <p:extLst>
      <p:ext uri="{BB962C8B-B14F-4D97-AF65-F5344CB8AC3E}">
        <p14:creationId xmlns:p14="http://schemas.microsoft.com/office/powerpoint/2010/main" val="395283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fontScale="85000" lnSpcReduction="10000"/>
          </a:bodyPr>
          <a:lstStyle/>
          <a:p>
            <a:pPr>
              <a:buFont typeface="Wingdings" pitchFamily="2" charset="2"/>
              <a:buChar char="§"/>
            </a:pPr>
            <a:r>
              <a:rPr lang="fr-FR" sz="2000" b="1" i="0" u="sng" strike="noStrike" dirty="0">
                <a:solidFill>
                  <a:srgbClr val="000000"/>
                </a:solidFill>
                <a:effectLst/>
                <a:latin typeface="Helvetica" pitchFamily="2" charset="0"/>
              </a:rPr>
              <a:t>Le permis de construire de la tour </a:t>
            </a:r>
            <a:r>
              <a:rPr lang="fr-FR" sz="2000" b="0" i="0" u="none" strike="noStrike" dirty="0">
                <a:solidFill>
                  <a:srgbClr val="000000"/>
                </a:solidFill>
                <a:effectLst/>
                <a:latin typeface="Helvetica" pitchFamily="2" charset="0"/>
              </a:rPr>
              <a:t>purgé de tout recours depuis 1 mois. </a:t>
            </a:r>
          </a:p>
          <a:p>
            <a:pPr>
              <a:buFont typeface="Wingdings" pitchFamily="2" charset="2"/>
              <a:buChar char="§"/>
            </a:pPr>
            <a:r>
              <a:rPr lang="fr-FR" sz="2000" b="0" i="0" u="none" strike="noStrike" dirty="0">
                <a:solidFill>
                  <a:srgbClr val="000000"/>
                </a:solidFill>
                <a:effectLst/>
                <a:latin typeface="Helvetica" pitchFamily="2" charset="0"/>
              </a:rPr>
              <a:t>Les travaux démarreront dans les prochaines semaines mais seront au départ invisibles car uniquement internes. Les opérations visibles commenceront après les JOP pour une durée de 44 mois.</a:t>
            </a:r>
            <a:br>
              <a:rPr lang="fr-FR" sz="2000" dirty="0"/>
            </a:br>
            <a:br>
              <a:rPr lang="fr-FR" sz="2000" dirty="0"/>
            </a:br>
            <a:r>
              <a:rPr lang="fr-FR" sz="2000" b="0" i="0" u="none" strike="noStrike" dirty="0">
                <a:solidFill>
                  <a:srgbClr val="000000"/>
                </a:solidFill>
                <a:effectLst/>
                <a:latin typeface="Helvetica" pitchFamily="2" charset="0"/>
              </a:rPr>
              <a:t>La base-vie du chantier et les différentes emprises (livraison, stockage) se trouveront à l’intérieur du centre commercial Maine-Montparnasse pour limiter l’encombrement sur la voie publique.</a:t>
            </a:r>
            <a:br>
              <a:rPr lang="fr-FR" sz="2000" dirty="0"/>
            </a:br>
            <a:br>
              <a:rPr lang="fr-FR" sz="2000" dirty="0"/>
            </a:br>
            <a:r>
              <a:rPr lang="fr-FR" sz="2000" dirty="0">
                <a:solidFill>
                  <a:srgbClr val="000000"/>
                </a:solidFill>
                <a:latin typeface="Helvetica" pitchFamily="2" charset="0"/>
              </a:rPr>
              <a:t>Le projet de réhabilitation consiste notamment à déposer l’intégralité de la façade d’origine (1973) et à la remplacer par une nouvelle façade qui entraînera un épaississement variant de 1,8 à 5 mètres selon les sections. Une surélévation de 23 mètres est également prévue à-partir du niveau 58 afin d’accueillir une serre, portant la hauteur de la tour à 232 mètres (contre 209 aujourd’hui).</a:t>
            </a:r>
            <a:br>
              <a:rPr lang="fr-FR" sz="2000" dirty="0"/>
            </a:br>
            <a:br>
              <a:rPr lang="fr-FR" sz="2000" dirty="0"/>
            </a:br>
            <a:r>
              <a:rPr lang="fr-FR" sz="2100" b="1" u="sng" dirty="0">
                <a:solidFill>
                  <a:srgbClr val="000000"/>
                </a:solidFill>
                <a:latin typeface="Helvetica" pitchFamily="2" charset="0"/>
              </a:rPr>
              <a:t>Concernant le centre commercial : </a:t>
            </a:r>
            <a:r>
              <a:rPr lang="fr-FR" sz="2100" b="1" dirty="0">
                <a:solidFill>
                  <a:srgbClr val="000000"/>
                </a:solidFill>
                <a:latin typeface="Helvetica" pitchFamily="2" charset="0"/>
              </a:rPr>
              <a:t>des réflexions sont toujours en cours par le syndicat des copropriétaires pour la transformation de l’ensemble. </a:t>
            </a:r>
          </a:p>
          <a:p>
            <a:pPr marL="231775" lvl="1" indent="0">
              <a:buNone/>
            </a:pPr>
            <a:r>
              <a:rPr lang="fr-FR" sz="2100" b="1" dirty="0">
                <a:solidFill>
                  <a:srgbClr val="000000"/>
                </a:solidFill>
                <a:latin typeface="Helvetica" pitchFamily="2" charset="0"/>
              </a:rPr>
              <a:t>La mairie du 14ème a posé ses conditions </a:t>
            </a:r>
            <a:r>
              <a:rPr lang="fr-FR" sz="2100" dirty="0">
                <a:solidFill>
                  <a:srgbClr val="000000"/>
                </a:solidFill>
                <a:latin typeface="Helvetica" pitchFamily="2" charset="0"/>
              </a:rPr>
              <a:t>à l’acceptation du futur projet à-travers une orientation d’aménagement et de programmation dans le PLU bioclimatique, qui sera présenté au Conseil d’arrondissement le 30 mai prochain. </a:t>
            </a:r>
          </a:p>
          <a:p>
            <a:pPr lvl="1"/>
            <a:r>
              <a:rPr lang="fr-FR" sz="1600" b="0" i="0" u="none" strike="noStrike" dirty="0">
                <a:solidFill>
                  <a:srgbClr val="000000"/>
                </a:solidFill>
                <a:effectLst/>
                <a:latin typeface="Helvetica" pitchFamily="2" charset="0"/>
              </a:rPr>
              <a:t>attention particulière accordée aux circulations des piétons et vélos dans ce quartier très fréquenté</a:t>
            </a:r>
          </a:p>
          <a:p>
            <a:pPr lvl="1"/>
            <a:r>
              <a:rPr lang="fr-FR" sz="1600" b="0" i="0" u="none" strike="noStrike" dirty="0">
                <a:solidFill>
                  <a:srgbClr val="000000"/>
                </a:solidFill>
                <a:effectLst/>
                <a:latin typeface="Helvetica" pitchFamily="2" charset="0"/>
              </a:rPr>
              <a:t>la programmation immobilière la plus mixte possible, avec notamment une part importante de logements.</a:t>
            </a:r>
            <a:endParaRPr lang="fr-FR" sz="2800" dirty="0">
              <a:sym typeface="Wingdings" pitchFamily="2" charset="2"/>
            </a:endParaRP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fontScale="90000"/>
          </a:bodyPr>
          <a:lstStyle/>
          <a:p>
            <a:r>
              <a:rPr lang="fr-FR" dirty="0"/>
              <a:t>20h25 – 20h45 – Informations diverses</a:t>
            </a:r>
            <a:br>
              <a:rPr lang="fr-FR" dirty="0"/>
            </a:br>
            <a:r>
              <a:rPr lang="fr-FR" dirty="0"/>
              <a:t>Avancée tour Montparnasse et Centre commercial</a:t>
            </a:r>
          </a:p>
        </p:txBody>
      </p:sp>
    </p:spTree>
    <p:extLst>
      <p:ext uri="{BB962C8B-B14F-4D97-AF65-F5344CB8AC3E}">
        <p14:creationId xmlns:p14="http://schemas.microsoft.com/office/powerpoint/2010/main" val="207275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a:bodyPr>
          <a:lstStyle/>
          <a:p>
            <a:pPr indent="0" algn="l">
              <a:spcAft>
                <a:spcPts val="0"/>
              </a:spcAft>
              <a:buNone/>
            </a:pPr>
            <a:endParaRPr lang="fr-FR" sz="1800" b="0" i="0" u="none" strike="noStrike" dirty="0">
              <a:solidFill>
                <a:srgbClr val="000000"/>
              </a:solidFill>
              <a:effectLst/>
              <a:latin typeface="Times New Roman" panose="02020603050405020304" pitchFamily="18" charset="0"/>
            </a:endParaRPr>
          </a:p>
          <a:p>
            <a:r>
              <a:rPr lang="fr-FR" sz="2000" b="0" i="0" u="none" strike="noStrike" dirty="0">
                <a:solidFill>
                  <a:srgbClr val="000000"/>
                </a:solidFill>
                <a:effectLst/>
                <a:latin typeface="Arial" panose="020B0604020202020204" pitchFamily="34" charset="0"/>
              </a:rPr>
              <a:t>Réunion sur le projet de plan d'aménagement de la "</a:t>
            </a:r>
            <a:r>
              <a:rPr lang="fr-FR" sz="2000" b="0" i="0" u="none" strike="noStrike" dirty="0" err="1">
                <a:solidFill>
                  <a:srgbClr val="000000"/>
                </a:solidFill>
                <a:effectLst/>
                <a:latin typeface="Arial" panose="020B0604020202020204" pitchFamily="34" charset="0"/>
              </a:rPr>
              <a:t>vélo-rue</a:t>
            </a:r>
            <a:r>
              <a:rPr lang="fr-FR" sz="2000" b="0" i="0" u="none" strike="noStrike" dirty="0">
                <a:solidFill>
                  <a:srgbClr val="000000"/>
                </a:solidFill>
                <a:effectLst/>
                <a:latin typeface="Arial" panose="020B0604020202020204" pitchFamily="34" charset="0"/>
              </a:rPr>
              <a:t>" du faubourg Saint-Jacques.</a:t>
            </a:r>
            <a:br>
              <a:rPr lang="fr-FR" sz="2000" dirty="0"/>
            </a:br>
            <a:br>
              <a:rPr lang="fr-FR" sz="2000" dirty="0"/>
            </a:br>
            <a:r>
              <a:rPr lang="fr-FR" sz="2000" b="0" i="0" u="none" strike="noStrike" dirty="0">
                <a:solidFill>
                  <a:srgbClr val="000000"/>
                </a:solidFill>
                <a:effectLst/>
                <a:latin typeface="Arial" panose="020B0604020202020204" pitchFamily="34" charset="0"/>
              </a:rPr>
              <a:t>En séance, j'avais demandé la reconstitution de l'abris de la tête de station taxi qui avait disparu lors de l'élargissement du trottoir .</a:t>
            </a:r>
            <a:br>
              <a:rPr lang="fr-FR" sz="2000" dirty="0"/>
            </a:br>
            <a:br>
              <a:rPr lang="fr-FR" sz="2000" dirty="0"/>
            </a:br>
            <a:r>
              <a:rPr lang="fr-FR" sz="2000" b="0" i="0" u="none" strike="noStrike" dirty="0">
                <a:solidFill>
                  <a:srgbClr val="000000"/>
                </a:solidFill>
                <a:effectLst/>
                <a:latin typeface="Arial" panose="020B0604020202020204" pitchFamily="34" charset="0"/>
              </a:rPr>
              <a:t>Je propose de faire plusieurs remarques  :</a:t>
            </a:r>
          </a:p>
          <a:p>
            <a:pPr lvl="1"/>
            <a:br>
              <a:rPr lang="fr-FR" sz="1600" dirty="0"/>
            </a:br>
            <a:r>
              <a:rPr lang="fr-FR" sz="1600" b="0" i="0" u="none" strike="noStrike" dirty="0">
                <a:solidFill>
                  <a:srgbClr val="000000"/>
                </a:solidFill>
                <a:effectLst/>
                <a:latin typeface="Arial" panose="020B0604020202020204" pitchFamily="34" charset="0"/>
              </a:rPr>
              <a:t>- la rue du faubourg Saint-Jacques est à double entrée entre Arago et Port-Royal pour éviter la circulation de transit donc toutes les voitures se retrouvent dans la rue Méchain. Pour rendre efficace le dispositif, il faudrait mettre le petit bout de la rue de la santé en sens unique également</a:t>
            </a:r>
          </a:p>
          <a:p>
            <a:pPr lvl="1"/>
            <a:br>
              <a:rPr lang="fr-FR" sz="1600" dirty="0"/>
            </a:br>
            <a:r>
              <a:rPr lang="fr-FR" sz="1600" b="0" i="0" u="none" strike="noStrike" dirty="0">
                <a:solidFill>
                  <a:srgbClr val="000000"/>
                </a:solidFill>
                <a:effectLst/>
                <a:latin typeface="Arial" panose="020B0604020202020204" pitchFamily="34" charset="0"/>
              </a:rPr>
              <a:t>- par cohérence, il faut créer des contre sens vélo dans les rues Méchain et Cassini vers la </a:t>
            </a:r>
            <a:r>
              <a:rPr lang="fr-FR" sz="1600" b="0" i="0" u="none" strike="noStrike" dirty="0" err="1">
                <a:solidFill>
                  <a:srgbClr val="000000"/>
                </a:solidFill>
                <a:effectLst/>
                <a:latin typeface="Arial" panose="020B0604020202020204" pitchFamily="34" charset="0"/>
              </a:rPr>
              <a:t>vélo-rue</a:t>
            </a:r>
            <a:endParaRPr lang="fr-FR" sz="1600" b="0" i="0" u="none" strike="noStrike" dirty="0">
              <a:solidFill>
                <a:srgbClr val="000000"/>
              </a:solidFill>
              <a:effectLst/>
              <a:latin typeface="Arial" panose="020B0604020202020204" pitchFamily="34" charset="0"/>
            </a:endParaRPr>
          </a:p>
          <a:p>
            <a:pPr lvl="1"/>
            <a:br>
              <a:rPr lang="fr-FR" sz="1600" dirty="0"/>
            </a:br>
            <a:r>
              <a:rPr lang="fr-FR" sz="1600" b="0" i="0" u="none" strike="noStrike" dirty="0">
                <a:solidFill>
                  <a:srgbClr val="000000"/>
                </a:solidFill>
                <a:effectLst/>
                <a:latin typeface="Arial" panose="020B0604020202020204" pitchFamily="34" charset="0"/>
              </a:rPr>
              <a:t>- le stationnement vélo qui pose problème au café Harmony à l'angle de Port Royal doit être déplacé car son emplacement n'est pas obligatoirement au passage piéton puisqu'il est APRES et pas AVANT.</a:t>
            </a:r>
            <a:endParaRPr lang="fr-FR" sz="2800" dirty="0">
              <a:sym typeface="Wingdings" pitchFamily="2" charset="2"/>
            </a:endParaRP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a:bodyPr>
          <a:lstStyle/>
          <a:p>
            <a:r>
              <a:rPr lang="fr-FR" dirty="0"/>
              <a:t>20h25 – 20h45 – Informations diverses</a:t>
            </a:r>
            <a:br>
              <a:rPr lang="fr-FR" dirty="0"/>
            </a:br>
            <a:r>
              <a:rPr lang="fr-FR" dirty="0"/>
              <a:t>Création voie </a:t>
            </a:r>
            <a:r>
              <a:rPr lang="fr-FR" dirty="0" err="1"/>
              <a:t>Vélo-rue</a:t>
            </a:r>
            <a:r>
              <a:rPr lang="fr-FR" dirty="0"/>
              <a:t> du faubourg </a:t>
            </a:r>
            <a:r>
              <a:rPr lang="fr-FR" dirty="0" err="1"/>
              <a:t>saint-Jacques</a:t>
            </a:r>
            <a:r>
              <a:rPr lang="fr-FR" dirty="0"/>
              <a:t>  </a:t>
            </a:r>
          </a:p>
        </p:txBody>
      </p:sp>
    </p:spTree>
    <p:extLst>
      <p:ext uri="{BB962C8B-B14F-4D97-AF65-F5344CB8AC3E}">
        <p14:creationId xmlns:p14="http://schemas.microsoft.com/office/powerpoint/2010/main" val="4032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lnSpcReduction="10000"/>
          </a:bodyPr>
          <a:lstStyle/>
          <a:p>
            <a:pPr marL="457200" indent="-228600" algn="l">
              <a:spcAft>
                <a:spcPts val="0"/>
              </a:spcAft>
            </a:pPr>
            <a:endParaRPr lang="fr-FR" sz="1800" b="0" i="0" u="none" strike="noStrike" dirty="0">
              <a:solidFill>
                <a:srgbClr val="000000"/>
              </a:solidFill>
              <a:effectLst/>
              <a:latin typeface="Times New Roman" panose="02020603050405020304" pitchFamily="18" charset="0"/>
            </a:endParaRPr>
          </a:p>
          <a:p>
            <a:endParaRPr lang="fr-FR" sz="3200" dirty="0">
              <a:sym typeface="Wingdings" pitchFamily="2" charset="2"/>
            </a:endParaRPr>
          </a:p>
          <a:p>
            <a:endParaRPr lang="fr-FR" sz="3200" dirty="0">
              <a:sym typeface="Wingdings" pitchFamily="2" charset="2"/>
            </a:endParaRPr>
          </a:p>
          <a:p>
            <a:r>
              <a:rPr lang="fr-FR" sz="3200" dirty="0">
                <a:sym typeface="Wingdings" pitchFamily="2" charset="2"/>
              </a:rPr>
              <a:t>Appel à propositions d’actions intéressantes à financer </a:t>
            </a:r>
          </a:p>
          <a:p>
            <a:pPr lvl="1"/>
            <a:r>
              <a:rPr lang="fr-FR" sz="2800" dirty="0">
                <a:sym typeface="Wingdings" pitchFamily="2" charset="2"/>
              </a:rPr>
              <a:t>Sur budget fonctionnement</a:t>
            </a:r>
          </a:p>
          <a:p>
            <a:pPr lvl="1"/>
            <a:r>
              <a:rPr lang="fr-FR" sz="2800" dirty="0">
                <a:sym typeface="Wingdings" pitchFamily="2" charset="2"/>
              </a:rPr>
              <a:t>Sur budget d’investissement</a:t>
            </a:r>
          </a:p>
          <a:p>
            <a:endParaRPr lang="fr-FR" sz="3200" dirty="0">
              <a:sym typeface="Wingdings" pitchFamily="2" charset="2"/>
            </a:endParaRPr>
          </a:p>
          <a:p>
            <a:r>
              <a:rPr lang="fr-FR" sz="3200" dirty="0">
                <a:sym typeface="Wingdings" pitchFamily="2" charset="2"/>
              </a:rPr>
              <a:t>Prochaines plénières : sujets à confirmer</a:t>
            </a:r>
          </a:p>
          <a:p>
            <a:pPr lvl="1"/>
            <a:r>
              <a:rPr lang="fr-FR" sz="2800" dirty="0">
                <a:sym typeface="Wingdings" pitchFamily="2" charset="2"/>
              </a:rPr>
              <a:t>Jeudi 25 mai, 19h00  : Handicaps, </a:t>
            </a:r>
          </a:p>
          <a:p>
            <a:pPr lvl="1"/>
            <a:r>
              <a:rPr lang="fr-FR" sz="2800" dirty="0">
                <a:sym typeface="Wingdings" pitchFamily="2" charset="2"/>
              </a:rPr>
              <a:t>Jeudi 22 juin :  nouveau PLU, </a:t>
            </a: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a:bodyPr>
          <a:lstStyle/>
          <a:p>
            <a:r>
              <a:rPr lang="fr-FR" dirty="0"/>
              <a:t>20h45 – 21h00 – La parole aux habitants</a:t>
            </a:r>
            <a:br>
              <a:rPr lang="fr-FR" dirty="0"/>
            </a:br>
            <a:endParaRPr lang="fr-FR" dirty="0"/>
          </a:p>
        </p:txBody>
      </p:sp>
    </p:spTree>
    <p:extLst>
      <p:ext uri="{BB962C8B-B14F-4D97-AF65-F5344CB8AC3E}">
        <p14:creationId xmlns:p14="http://schemas.microsoft.com/office/powerpoint/2010/main" val="287695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a:bodyPr>
          <a:lstStyle/>
          <a:p>
            <a:r>
              <a:rPr lang="fr-FR" sz="2400" b="1" i="0" u="none" strike="noStrike" dirty="0">
                <a:solidFill>
                  <a:srgbClr val="354BCF"/>
                </a:solidFill>
                <a:effectLst/>
                <a:latin typeface="MontserratVariable"/>
              </a:rPr>
              <a:t>Les Franciliens et les usagers et riverains du boulevard périphérique peuvent se prononcer sur les modalités du projet de voie dédiée au covoiturage et aux transports collectifs sur le périphérique parisien, du 17 avril au 28 mai, sur une plateforme en ligne.</a:t>
            </a:r>
          </a:p>
          <a:p>
            <a:pPr algn="l"/>
            <a:r>
              <a:rPr lang="fr-FR" sz="2400" b="1" i="0" u="none" strike="noStrike" dirty="0">
                <a:solidFill>
                  <a:srgbClr val="E22C3F"/>
                </a:solidFill>
                <a:effectLst/>
                <a:latin typeface="MontserratVariable"/>
              </a:rPr>
              <a:t>Comment participer à la consultation ?</a:t>
            </a:r>
          </a:p>
          <a:p>
            <a:pPr algn="l"/>
            <a:r>
              <a:rPr lang="fr-FR" sz="2400" b="1" i="0" u="none" strike="noStrike" dirty="0">
                <a:solidFill>
                  <a:srgbClr val="E22C3F"/>
                </a:solidFill>
                <a:effectLst/>
                <a:latin typeface="MontserratVariable"/>
                <a:hlinkClick r:id="rId2" tooltip="Ouverture dans un nouvel onglet"/>
              </a:rPr>
              <a:t>Le site dédié à la consultation du public</a:t>
            </a:r>
            <a:r>
              <a:rPr lang="fr-FR" sz="2400" b="1" i="0" u="none" strike="noStrike" dirty="0">
                <a:solidFill>
                  <a:srgbClr val="071F32"/>
                </a:solidFill>
                <a:effectLst/>
                <a:latin typeface="MontserratVariable"/>
              </a:rPr>
              <a:t> </a:t>
            </a:r>
            <a:r>
              <a:rPr lang="fr-FR" sz="2400" b="1" i="0" u="sng" strike="noStrike" dirty="0">
                <a:solidFill>
                  <a:srgbClr val="071F32"/>
                </a:solidFill>
                <a:effectLst/>
                <a:latin typeface="MontserratVariable"/>
              </a:rPr>
              <a:t>est ouvert du 17 avril au 28 mai 2023 </a:t>
            </a:r>
            <a:r>
              <a:rPr lang="fr-FR" sz="2400" b="1" i="0" u="none" strike="noStrike" dirty="0">
                <a:solidFill>
                  <a:srgbClr val="071F32"/>
                </a:solidFill>
                <a:effectLst/>
                <a:latin typeface="MontserratVariable"/>
              </a:rPr>
              <a:t>: retrouvez toutes les informations sur le projet de voie dédiée et déposez en ligne vos questions ou contributions !</a:t>
            </a:r>
            <a:br>
              <a:rPr lang="fr-FR" sz="2400" b="1" i="0" u="none" strike="noStrike" dirty="0">
                <a:solidFill>
                  <a:srgbClr val="071F32"/>
                </a:solidFill>
                <a:effectLst/>
                <a:latin typeface="MontserratVariable"/>
              </a:rPr>
            </a:br>
            <a:r>
              <a:rPr lang="fr-FR" sz="2400" b="1" i="0" u="none" strike="noStrike" dirty="0">
                <a:solidFill>
                  <a:srgbClr val="071F32"/>
                </a:solidFill>
                <a:effectLst/>
                <a:latin typeface="MontserratVariable"/>
              </a:rPr>
              <a:t>Une réunion publique était organisée le 17 avril à l'Hôtel de Ville. </a:t>
            </a:r>
            <a:r>
              <a:rPr lang="fr-FR" sz="2400" b="1" i="0" u="none" strike="noStrike" dirty="0">
                <a:solidFill>
                  <a:srgbClr val="E22C3F"/>
                </a:solidFill>
                <a:effectLst/>
                <a:latin typeface="MontserratVariable"/>
                <a:hlinkClick r:id="rId3" tooltip="Ouverture dans un nouvel onglet"/>
              </a:rPr>
              <a:t>&gt;Plus d'infos</a:t>
            </a:r>
            <a:br>
              <a:rPr lang="fr-FR" sz="2400" b="1" i="0" u="none" strike="noStrike" dirty="0">
                <a:solidFill>
                  <a:srgbClr val="071F32"/>
                </a:solidFill>
                <a:effectLst/>
                <a:latin typeface="MontserratVariable"/>
              </a:rPr>
            </a:br>
            <a:r>
              <a:rPr lang="fr-FR" sz="2400" b="1" i="0" u="none" strike="noStrike" dirty="0">
                <a:solidFill>
                  <a:srgbClr val="071F32"/>
                </a:solidFill>
                <a:effectLst/>
                <a:latin typeface="MontserratVariable"/>
              </a:rPr>
              <a:t>Deux webinaires seront aussi proposés : les 10 et 23 mai à 19h, </a:t>
            </a:r>
            <a:r>
              <a:rPr lang="fr-FR" sz="2400" b="1" i="0" u="none" strike="noStrike" dirty="0">
                <a:solidFill>
                  <a:srgbClr val="E22C3F"/>
                </a:solidFill>
                <a:effectLst/>
                <a:latin typeface="MontserratVariable"/>
                <a:hlinkClick r:id="rId2" tooltip="Ouverture dans un nouvel onglet"/>
              </a:rPr>
              <a:t>liens de connexion à retrouver ici</a:t>
            </a:r>
            <a:r>
              <a:rPr lang="fr-FR" sz="2400" b="1" i="0" u="none" strike="noStrike" dirty="0">
                <a:solidFill>
                  <a:srgbClr val="071F32"/>
                </a:solidFill>
                <a:effectLst/>
                <a:latin typeface="MontserratVariable"/>
              </a:rPr>
              <a:t>.</a:t>
            </a:r>
          </a:p>
          <a:p>
            <a:endParaRPr lang="fr-FR" sz="3200" dirty="0">
              <a:sym typeface="Wingdings" pitchFamily="2" charset="2"/>
            </a:endParaRP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fontScale="90000"/>
          </a:bodyPr>
          <a:lstStyle/>
          <a:p>
            <a:r>
              <a:rPr lang="fr-FR" dirty="0"/>
              <a:t>Annexe – consultation projet de voie du boulevard périphérique dédiée covoiturage et transports collectifs</a:t>
            </a:r>
          </a:p>
        </p:txBody>
      </p:sp>
    </p:spTree>
    <p:extLst>
      <p:ext uri="{BB962C8B-B14F-4D97-AF65-F5344CB8AC3E}">
        <p14:creationId xmlns:p14="http://schemas.microsoft.com/office/powerpoint/2010/main" val="20034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4497F9-EE4D-0E37-A8E8-0F6FBD420D03}"/>
              </a:ext>
            </a:extLst>
          </p:cNvPr>
          <p:cNvSpPr>
            <a:spLocks noGrp="1"/>
          </p:cNvSpPr>
          <p:nvPr>
            <p:ph idx="1"/>
          </p:nvPr>
        </p:nvSpPr>
        <p:spPr/>
        <p:txBody>
          <a:bodyPr>
            <a:normAutofit/>
          </a:bodyPr>
          <a:lstStyle/>
          <a:p>
            <a:r>
              <a:rPr lang="fr-FR" sz="3200" dirty="0">
                <a:sym typeface="Wingdings" pitchFamily="2" charset="2"/>
              </a:rPr>
              <a:t>Informations sur le site de PMA ( Paris Métropole Aménagement), sur le blog Saint Vincent de Paul et sur le site de la foncière de Paris (dotations et  équilibres financiers)</a:t>
            </a:r>
          </a:p>
        </p:txBody>
      </p:sp>
      <p:sp>
        <p:nvSpPr>
          <p:cNvPr id="3" name="Titre 2">
            <a:extLst>
              <a:ext uri="{FF2B5EF4-FFF2-40B4-BE49-F238E27FC236}">
                <a16:creationId xmlns:a16="http://schemas.microsoft.com/office/drawing/2014/main" id="{B3E04B66-311A-D590-0BFE-F8B87F6E16E6}"/>
              </a:ext>
            </a:extLst>
          </p:cNvPr>
          <p:cNvSpPr>
            <a:spLocks noGrp="1"/>
          </p:cNvSpPr>
          <p:nvPr>
            <p:ph type="title"/>
          </p:nvPr>
        </p:nvSpPr>
        <p:spPr/>
        <p:txBody>
          <a:bodyPr>
            <a:normAutofit/>
          </a:bodyPr>
          <a:lstStyle/>
          <a:p>
            <a:r>
              <a:rPr lang="fr-FR" dirty="0"/>
              <a:t>Annexe – Informations sur Saint Vincent de Paul</a:t>
            </a:r>
          </a:p>
        </p:txBody>
      </p:sp>
    </p:spTree>
    <p:extLst>
      <p:ext uri="{BB962C8B-B14F-4D97-AF65-F5344CB8AC3E}">
        <p14:creationId xmlns:p14="http://schemas.microsoft.com/office/powerpoint/2010/main" val="3965810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6737</TotalTime>
  <Words>1120</Words>
  <Application>Microsoft Macintosh PowerPoint</Application>
  <PresentationFormat>Grand écran</PresentationFormat>
  <Paragraphs>89</Paragraphs>
  <Slides>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Arial</vt:lpstr>
      <vt:lpstr>Calibri</vt:lpstr>
      <vt:lpstr>Calibri Light</vt:lpstr>
      <vt:lpstr>Courier New</vt:lpstr>
      <vt:lpstr>Helvetica</vt:lpstr>
      <vt:lpstr>MontserratVariable</vt:lpstr>
      <vt:lpstr>Times New Roman</vt:lpstr>
      <vt:lpstr>Trebuchet MS</vt:lpstr>
      <vt:lpstr>Wingdings</vt:lpstr>
      <vt:lpstr>Thème Office</vt:lpstr>
      <vt:lpstr>  Réunion des conseillers    du 20/04/2022</vt:lpstr>
      <vt:lpstr>Ordre du jour</vt:lpstr>
      <vt:lpstr>20h25 – 20h45 – Informations diverses Les permis de construire sur Saint Vincent de Paul</vt:lpstr>
      <vt:lpstr>20h25 – 20h45 – Informations diverses L’avancée de la révision du PLU </vt:lpstr>
      <vt:lpstr>20h25 – 20h45 – Informations diverses Avancée tour Montparnasse et Centre commercial</vt:lpstr>
      <vt:lpstr>20h25 – 20h45 – Informations diverses Création voie Vélo-rue du faubourg saint-Jacques  </vt:lpstr>
      <vt:lpstr>20h45 – 21h00 – La parole aux habitants </vt:lpstr>
      <vt:lpstr>Annexe – consultation projet de voie du boulevard périphérique dédiée covoiturage et transports collectifs</vt:lpstr>
      <vt:lpstr>Annexe – Informations sur Saint Vincent de Paul</vt:lpstr>
    </vt:vector>
  </TitlesOfParts>
  <Manager/>
  <Company>umanis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Mathieu . Drouet</dc:creator>
  <cp:keywords/>
  <dc:description/>
  <cp:lastModifiedBy>Christine Chapuis</cp:lastModifiedBy>
  <cp:revision>255</cp:revision>
  <cp:lastPrinted>2023-04-20T16:23:33Z</cp:lastPrinted>
  <dcterms:created xsi:type="dcterms:W3CDTF">2018-12-17T08:35:00Z</dcterms:created>
  <dcterms:modified xsi:type="dcterms:W3CDTF">2023-04-24T15:25:43Z</dcterms:modified>
  <cp:category/>
</cp:coreProperties>
</file>